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1405175"/>
  <p:notesSz cx="7099300" cy="10234613"/>
  <p:defaultTextStyle>
    <a:defPPr>
      <a:defRPr lang="de-DE"/>
    </a:defPPr>
    <a:lvl1pPr marL="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0883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1767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2650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3534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4417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5301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6184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7068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134">
          <p15:clr>
            <a:srgbClr val="A4A3A4"/>
          </p15:clr>
        </p15:guide>
        <p15:guide id="2" pos="142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306" y="-5508"/>
      </p:cViewPr>
      <p:guideLst>
        <p:guide orient="horz" pos="12134"/>
        <p:guide pos="142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FEC0BA-9662-450D-99FD-50F8747AED1A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26E4C8-0CF3-4F52-AB60-2087A114DA55}">
      <dgm:prSet phldrT="[Text]" custT="1"/>
      <dgm:spPr/>
      <dgm:t>
        <a:bodyPr/>
        <a:lstStyle/>
        <a:p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Ärzte-befragung</a:t>
          </a:r>
          <a:endParaRPr lang="de-DE" sz="2800" dirty="0"/>
        </a:p>
      </dgm:t>
    </dgm:pt>
    <dgm:pt modelId="{C5EBFAA5-DF3A-4522-B239-5C62B691A606}" type="parTrans" cxnId="{55A17D3B-2977-45FB-89D7-36EED7EB7C48}">
      <dgm:prSet/>
      <dgm:spPr/>
      <dgm:t>
        <a:bodyPr/>
        <a:lstStyle/>
        <a:p>
          <a:endParaRPr lang="de-DE"/>
        </a:p>
      </dgm:t>
    </dgm:pt>
    <dgm:pt modelId="{2125094B-188E-439E-A7DE-35148ED12C23}" type="sibTrans" cxnId="{55A17D3B-2977-45FB-89D7-36EED7EB7C48}">
      <dgm:prSet/>
      <dgm:spPr/>
      <dgm:t>
        <a:bodyPr/>
        <a:lstStyle/>
        <a:p>
          <a:endParaRPr lang="de-DE" dirty="0"/>
        </a:p>
      </dgm:t>
    </dgm:pt>
    <dgm:pt modelId="{93BB34D1-8C40-4592-82B3-0F3FF249C6D2}">
      <dgm:prSet phldrT="[Text]" custT="1"/>
      <dgm:spPr/>
      <dgm:t>
        <a:bodyPr/>
        <a:lstStyle/>
        <a:p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Etablierung</a:t>
          </a:r>
          <a:r>
            <a:rPr lang="de-DE" sz="24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Sarkom-netzwerk</a:t>
          </a:r>
          <a:endParaRPr lang="de-DE" sz="2400" dirty="0"/>
        </a:p>
      </dgm:t>
    </dgm:pt>
    <dgm:pt modelId="{AA79E71D-F7B4-424E-B1EF-BEB7830B6293}" type="parTrans" cxnId="{41011BE4-FC3C-42E5-AFF7-64F589C307E8}">
      <dgm:prSet/>
      <dgm:spPr/>
      <dgm:t>
        <a:bodyPr/>
        <a:lstStyle/>
        <a:p>
          <a:endParaRPr lang="de-DE"/>
        </a:p>
      </dgm:t>
    </dgm:pt>
    <dgm:pt modelId="{765E74FA-84C8-4CB6-AEA5-CD9BF6F770DE}" type="sibTrans" cxnId="{41011BE4-FC3C-42E5-AFF7-64F589C307E8}">
      <dgm:prSet/>
      <dgm:spPr/>
      <dgm:t>
        <a:bodyPr/>
        <a:lstStyle/>
        <a:p>
          <a:endParaRPr lang="de-DE" dirty="0"/>
        </a:p>
      </dgm:t>
    </dgm:pt>
    <dgm:pt modelId="{5285E42A-596D-493F-B8AA-7A22225D44A3}">
      <dgm:prSet phldrT="[Text]" custT="1"/>
      <dgm:spPr/>
      <dgm:t>
        <a:bodyPr/>
        <a:lstStyle/>
        <a:p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Kohorten-studie</a:t>
          </a:r>
          <a:r>
            <a:rPr lang="de-DE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im Netzwerk</a:t>
          </a:r>
          <a:endParaRPr lang="de-DE" sz="2000" dirty="0"/>
        </a:p>
      </dgm:t>
    </dgm:pt>
    <dgm:pt modelId="{A96B98A8-C5FE-426D-A3AF-6EE66629BE99}" type="parTrans" cxnId="{2A8B1997-AD4D-4E4B-8413-76934D3EDD5A}">
      <dgm:prSet/>
      <dgm:spPr/>
      <dgm:t>
        <a:bodyPr/>
        <a:lstStyle/>
        <a:p>
          <a:endParaRPr lang="de-DE"/>
        </a:p>
      </dgm:t>
    </dgm:pt>
    <dgm:pt modelId="{9DC26305-AA91-4C94-9267-35BA658859A3}" type="sibTrans" cxnId="{2A8B1997-AD4D-4E4B-8413-76934D3EDD5A}">
      <dgm:prSet/>
      <dgm:spPr/>
      <dgm:t>
        <a:bodyPr/>
        <a:lstStyle/>
        <a:p>
          <a:endParaRPr lang="de-DE" dirty="0"/>
        </a:p>
      </dgm:t>
    </dgm:pt>
    <dgm:pt modelId="{84AA0053-2B74-41D9-B155-D4B6F674EE71}">
      <dgm:prSet custT="1"/>
      <dgm:spPr/>
      <dgm:t>
        <a:bodyPr/>
        <a:lstStyle/>
        <a:p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Rekrutierung von 1200 Patienten</a:t>
          </a:r>
          <a:endParaRPr lang="de-DE" sz="2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66246E-D704-4307-80EC-7A8EF6A87E86}" type="parTrans" cxnId="{E5CE7EBD-3CED-4F0E-92C4-DD2A4C054D14}">
      <dgm:prSet/>
      <dgm:spPr/>
      <dgm:t>
        <a:bodyPr/>
        <a:lstStyle/>
        <a:p>
          <a:endParaRPr lang="de-DE"/>
        </a:p>
      </dgm:t>
    </dgm:pt>
    <dgm:pt modelId="{D536ED3D-216A-4F68-A898-FCB19A973739}" type="sibTrans" cxnId="{E5CE7EBD-3CED-4F0E-92C4-DD2A4C054D14}">
      <dgm:prSet/>
      <dgm:spPr/>
      <dgm:t>
        <a:bodyPr/>
        <a:lstStyle/>
        <a:p>
          <a:endParaRPr lang="de-DE" dirty="0"/>
        </a:p>
      </dgm:t>
    </dgm:pt>
    <dgm:pt modelId="{F8EB1801-162D-449B-8136-4F4E58E940FA}">
      <dgm:prSet custT="1"/>
      <dgm:spPr/>
      <dgm:t>
        <a:bodyPr/>
        <a:lstStyle/>
        <a:p>
          <a:r>
            <a:rPr lang="de-DE" sz="2800" noProof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Folge-</a:t>
          </a:r>
          <a:br>
            <a:rPr lang="de-DE" sz="2800" noProof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de-DE" sz="2800" noProof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befragungen nach 6 und </a:t>
          </a:r>
          <a:r>
            <a:rPr lang="de-DE" sz="2800" noProof="0" dirty="0" smtClean="0">
              <a:latin typeface="Arial" panose="020B0604020202020204" pitchFamily="34" charset="0"/>
              <a:cs typeface="Arial" panose="020B0604020202020204" pitchFamily="34" charset="0"/>
            </a:rPr>
            <a:t>12 Monaten</a:t>
          </a:r>
          <a:endParaRPr lang="de-DE" sz="2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BD60A2-7A16-4C0A-81AD-1554ED6AEDF7}" type="parTrans" cxnId="{2B09A4AB-1F92-4EA8-AD60-220C25C7FEA9}">
      <dgm:prSet/>
      <dgm:spPr/>
      <dgm:t>
        <a:bodyPr/>
        <a:lstStyle/>
        <a:p>
          <a:endParaRPr lang="de-DE"/>
        </a:p>
      </dgm:t>
    </dgm:pt>
    <dgm:pt modelId="{0F0619CB-6F4B-4608-A13D-38A032A7D210}" type="sibTrans" cxnId="{2B09A4AB-1F92-4EA8-AD60-220C25C7FEA9}">
      <dgm:prSet/>
      <dgm:spPr/>
      <dgm:t>
        <a:bodyPr/>
        <a:lstStyle/>
        <a:p>
          <a:endParaRPr lang="de-DE"/>
        </a:p>
      </dgm:t>
    </dgm:pt>
    <dgm:pt modelId="{2B8F80B2-E6DF-4349-97FA-6A25A0B796C5}" type="pres">
      <dgm:prSet presAssocID="{85FEC0BA-9662-450D-99FD-50F8747AED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2005DA6-BC2C-4C80-8179-637BEB07595E}" type="pres">
      <dgm:prSet presAssocID="{FF26E4C8-0CF3-4F52-AB60-2087A114DA55}" presName="node" presStyleLbl="node1" presStyleIdx="0" presStyleCnt="5" custScaleY="1984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E73109-AA08-4BA1-99E8-0B76673925CC}" type="pres">
      <dgm:prSet presAssocID="{2125094B-188E-439E-A7DE-35148ED12C23}" presName="sibTrans" presStyleLbl="sibTrans2D1" presStyleIdx="0" presStyleCnt="4"/>
      <dgm:spPr/>
      <dgm:t>
        <a:bodyPr/>
        <a:lstStyle/>
        <a:p>
          <a:endParaRPr lang="de-DE"/>
        </a:p>
      </dgm:t>
    </dgm:pt>
    <dgm:pt modelId="{ABE0286F-5531-4274-BC3A-DDEF0BF1C587}" type="pres">
      <dgm:prSet presAssocID="{2125094B-188E-439E-A7DE-35148ED12C23}" presName="connectorText" presStyleLbl="sibTrans2D1" presStyleIdx="0" presStyleCnt="4"/>
      <dgm:spPr/>
      <dgm:t>
        <a:bodyPr/>
        <a:lstStyle/>
        <a:p>
          <a:endParaRPr lang="de-DE"/>
        </a:p>
      </dgm:t>
    </dgm:pt>
    <dgm:pt modelId="{A9203117-8E26-4A8D-916E-1BBB386F66F3}" type="pres">
      <dgm:prSet presAssocID="{93BB34D1-8C40-4592-82B3-0F3FF249C6D2}" presName="node" presStyleLbl="node1" presStyleIdx="1" presStyleCnt="5" custScaleY="200077" custLinFactNeighborX="83" custLinFactNeighborY="-83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00F451-E463-42AB-ACB0-43C9B0AB4A89}" type="pres">
      <dgm:prSet presAssocID="{765E74FA-84C8-4CB6-AEA5-CD9BF6F770DE}" presName="sibTrans" presStyleLbl="sibTrans2D1" presStyleIdx="1" presStyleCnt="4"/>
      <dgm:spPr/>
      <dgm:t>
        <a:bodyPr/>
        <a:lstStyle/>
        <a:p>
          <a:endParaRPr lang="de-DE"/>
        </a:p>
      </dgm:t>
    </dgm:pt>
    <dgm:pt modelId="{36591811-6F96-469F-A066-2E970630A4CB}" type="pres">
      <dgm:prSet presAssocID="{765E74FA-84C8-4CB6-AEA5-CD9BF6F770DE}" presName="connectorText" presStyleLbl="sibTrans2D1" presStyleIdx="1" presStyleCnt="4"/>
      <dgm:spPr/>
      <dgm:t>
        <a:bodyPr/>
        <a:lstStyle/>
        <a:p>
          <a:endParaRPr lang="de-DE"/>
        </a:p>
      </dgm:t>
    </dgm:pt>
    <dgm:pt modelId="{F5B054C0-C568-4BF5-813E-40640822C098}" type="pres">
      <dgm:prSet presAssocID="{5285E42A-596D-493F-B8AA-7A22225D44A3}" presName="node" presStyleLbl="node1" presStyleIdx="2" presStyleCnt="5" custScaleY="1984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D321D7-BF7F-44AE-8985-E52C282C2136}" type="pres">
      <dgm:prSet presAssocID="{9DC26305-AA91-4C94-9267-35BA658859A3}" presName="sibTrans" presStyleLbl="sibTrans2D1" presStyleIdx="2" presStyleCnt="4"/>
      <dgm:spPr/>
      <dgm:t>
        <a:bodyPr/>
        <a:lstStyle/>
        <a:p>
          <a:endParaRPr lang="de-DE"/>
        </a:p>
      </dgm:t>
    </dgm:pt>
    <dgm:pt modelId="{6766EE37-813F-47EE-8A03-844680A23F2E}" type="pres">
      <dgm:prSet presAssocID="{9DC26305-AA91-4C94-9267-35BA658859A3}" presName="connectorText" presStyleLbl="sibTrans2D1" presStyleIdx="2" presStyleCnt="4"/>
      <dgm:spPr/>
      <dgm:t>
        <a:bodyPr/>
        <a:lstStyle/>
        <a:p>
          <a:endParaRPr lang="de-DE"/>
        </a:p>
      </dgm:t>
    </dgm:pt>
    <dgm:pt modelId="{86224506-E4B3-429B-9EBC-0C3029D6225E}" type="pres">
      <dgm:prSet presAssocID="{84AA0053-2B74-41D9-B155-D4B6F674EE71}" presName="node" presStyleLbl="node1" presStyleIdx="3" presStyleCnt="5" custScaleY="1984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EE8DC3E-6A04-43F0-8383-480BBD6DD8F4}" type="pres">
      <dgm:prSet presAssocID="{D536ED3D-216A-4F68-A898-FCB19A973739}" presName="sibTrans" presStyleLbl="sibTrans2D1" presStyleIdx="3" presStyleCnt="4"/>
      <dgm:spPr/>
      <dgm:t>
        <a:bodyPr/>
        <a:lstStyle/>
        <a:p>
          <a:endParaRPr lang="de-DE"/>
        </a:p>
      </dgm:t>
    </dgm:pt>
    <dgm:pt modelId="{3C550EDC-0356-4015-B994-66E7C0E58EF4}" type="pres">
      <dgm:prSet presAssocID="{D536ED3D-216A-4F68-A898-FCB19A973739}" presName="connectorText" presStyleLbl="sibTrans2D1" presStyleIdx="3" presStyleCnt="4"/>
      <dgm:spPr/>
      <dgm:t>
        <a:bodyPr/>
        <a:lstStyle/>
        <a:p>
          <a:endParaRPr lang="de-DE"/>
        </a:p>
      </dgm:t>
    </dgm:pt>
    <dgm:pt modelId="{6DB73FCF-AAC0-476F-962D-8D2703CDC4C6}" type="pres">
      <dgm:prSet presAssocID="{F8EB1801-162D-449B-8136-4F4E58E940FA}" presName="node" presStyleLbl="node1" presStyleIdx="4" presStyleCnt="5" custScaleY="1984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44627D8-D2FC-4AF3-ADC5-C8E355A01D8C}" type="presOf" srcId="{9DC26305-AA91-4C94-9267-35BA658859A3}" destId="{5FD321D7-BF7F-44AE-8985-E52C282C2136}" srcOrd="0" destOrd="0" presId="urn:microsoft.com/office/officeart/2005/8/layout/process1"/>
    <dgm:cxn modelId="{41011BE4-FC3C-42E5-AFF7-64F589C307E8}" srcId="{85FEC0BA-9662-450D-99FD-50F8747AED1A}" destId="{93BB34D1-8C40-4592-82B3-0F3FF249C6D2}" srcOrd="1" destOrd="0" parTransId="{AA79E71D-F7B4-424E-B1EF-BEB7830B6293}" sibTransId="{765E74FA-84C8-4CB6-AEA5-CD9BF6F770DE}"/>
    <dgm:cxn modelId="{C8124A58-47CE-4CDF-805A-001B0BD76614}" type="presOf" srcId="{FF26E4C8-0CF3-4F52-AB60-2087A114DA55}" destId="{B2005DA6-BC2C-4C80-8179-637BEB07595E}" srcOrd="0" destOrd="0" presId="urn:microsoft.com/office/officeart/2005/8/layout/process1"/>
    <dgm:cxn modelId="{E5CE7EBD-3CED-4F0E-92C4-DD2A4C054D14}" srcId="{85FEC0BA-9662-450D-99FD-50F8747AED1A}" destId="{84AA0053-2B74-41D9-B155-D4B6F674EE71}" srcOrd="3" destOrd="0" parTransId="{4766246E-D704-4307-80EC-7A8EF6A87E86}" sibTransId="{D536ED3D-216A-4F68-A898-FCB19A973739}"/>
    <dgm:cxn modelId="{3C62B849-1F42-4D72-929E-52C1D1783478}" type="presOf" srcId="{5285E42A-596D-493F-B8AA-7A22225D44A3}" destId="{F5B054C0-C568-4BF5-813E-40640822C098}" srcOrd="0" destOrd="0" presId="urn:microsoft.com/office/officeart/2005/8/layout/process1"/>
    <dgm:cxn modelId="{C051C20E-38F8-4D76-8741-AA0E3CB52F43}" type="presOf" srcId="{84AA0053-2B74-41D9-B155-D4B6F674EE71}" destId="{86224506-E4B3-429B-9EBC-0C3029D6225E}" srcOrd="0" destOrd="0" presId="urn:microsoft.com/office/officeart/2005/8/layout/process1"/>
    <dgm:cxn modelId="{2B09A4AB-1F92-4EA8-AD60-220C25C7FEA9}" srcId="{85FEC0BA-9662-450D-99FD-50F8747AED1A}" destId="{F8EB1801-162D-449B-8136-4F4E58E940FA}" srcOrd="4" destOrd="0" parTransId="{2BBD60A2-7A16-4C0A-81AD-1554ED6AEDF7}" sibTransId="{0F0619CB-6F4B-4608-A13D-38A032A7D210}"/>
    <dgm:cxn modelId="{13C7BEDA-D830-4D66-8BBE-65FC5DC9378C}" type="presOf" srcId="{85FEC0BA-9662-450D-99FD-50F8747AED1A}" destId="{2B8F80B2-E6DF-4349-97FA-6A25A0B796C5}" srcOrd="0" destOrd="0" presId="urn:microsoft.com/office/officeart/2005/8/layout/process1"/>
    <dgm:cxn modelId="{D3590238-014E-4815-83DB-719424EE6214}" type="presOf" srcId="{2125094B-188E-439E-A7DE-35148ED12C23}" destId="{ABE0286F-5531-4274-BC3A-DDEF0BF1C587}" srcOrd="1" destOrd="0" presId="urn:microsoft.com/office/officeart/2005/8/layout/process1"/>
    <dgm:cxn modelId="{437CF4C3-AA44-4DAB-9BC6-771AC29915F1}" type="presOf" srcId="{93BB34D1-8C40-4592-82B3-0F3FF249C6D2}" destId="{A9203117-8E26-4A8D-916E-1BBB386F66F3}" srcOrd="0" destOrd="0" presId="urn:microsoft.com/office/officeart/2005/8/layout/process1"/>
    <dgm:cxn modelId="{2B4EA621-DD68-4EE8-8AF6-9A1DFBF8665E}" type="presOf" srcId="{D536ED3D-216A-4F68-A898-FCB19A973739}" destId="{3EE8DC3E-6A04-43F0-8383-480BBD6DD8F4}" srcOrd="0" destOrd="0" presId="urn:microsoft.com/office/officeart/2005/8/layout/process1"/>
    <dgm:cxn modelId="{C71E133F-A9F6-472F-9DF9-E21C22A8E48C}" type="presOf" srcId="{9DC26305-AA91-4C94-9267-35BA658859A3}" destId="{6766EE37-813F-47EE-8A03-844680A23F2E}" srcOrd="1" destOrd="0" presId="urn:microsoft.com/office/officeart/2005/8/layout/process1"/>
    <dgm:cxn modelId="{F7EFE900-F085-4B79-A266-239207A38E61}" type="presOf" srcId="{765E74FA-84C8-4CB6-AEA5-CD9BF6F770DE}" destId="{1200F451-E463-42AB-ACB0-43C9B0AB4A89}" srcOrd="0" destOrd="0" presId="urn:microsoft.com/office/officeart/2005/8/layout/process1"/>
    <dgm:cxn modelId="{B7EDC13D-BD98-482B-9348-BB021CFCE947}" type="presOf" srcId="{D536ED3D-216A-4F68-A898-FCB19A973739}" destId="{3C550EDC-0356-4015-B994-66E7C0E58EF4}" srcOrd="1" destOrd="0" presId="urn:microsoft.com/office/officeart/2005/8/layout/process1"/>
    <dgm:cxn modelId="{2A8B1997-AD4D-4E4B-8413-76934D3EDD5A}" srcId="{85FEC0BA-9662-450D-99FD-50F8747AED1A}" destId="{5285E42A-596D-493F-B8AA-7A22225D44A3}" srcOrd="2" destOrd="0" parTransId="{A96B98A8-C5FE-426D-A3AF-6EE66629BE99}" sibTransId="{9DC26305-AA91-4C94-9267-35BA658859A3}"/>
    <dgm:cxn modelId="{756102BA-667F-4127-88E3-6FF67F566AB7}" type="presOf" srcId="{F8EB1801-162D-449B-8136-4F4E58E940FA}" destId="{6DB73FCF-AAC0-476F-962D-8D2703CDC4C6}" srcOrd="0" destOrd="0" presId="urn:microsoft.com/office/officeart/2005/8/layout/process1"/>
    <dgm:cxn modelId="{55A17D3B-2977-45FB-89D7-36EED7EB7C48}" srcId="{85FEC0BA-9662-450D-99FD-50F8747AED1A}" destId="{FF26E4C8-0CF3-4F52-AB60-2087A114DA55}" srcOrd="0" destOrd="0" parTransId="{C5EBFAA5-DF3A-4522-B239-5C62B691A606}" sibTransId="{2125094B-188E-439E-A7DE-35148ED12C23}"/>
    <dgm:cxn modelId="{F25CB87A-6085-4BA6-B237-EF3B9030B906}" type="presOf" srcId="{2125094B-188E-439E-A7DE-35148ED12C23}" destId="{41E73109-AA08-4BA1-99E8-0B76673925CC}" srcOrd="0" destOrd="0" presId="urn:microsoft.com/office/officeart/2005/8/layout/process1"/>
    <dgm:cxn modelId="{0F2164E5-CBEC-49FF-B109-1FC84EF1C9D8}" type="presOf" srcId="{765E74FA-84C8-4CB6-AEA5-CD9BF6F770DE}" destId="{36591811-6F96-469F-A066-2E970630A4CB}" srcOrd="1" destOrd="0" presId="urn:microsoft.com/office/officeart/2005/8/layout/process1"/>
    <dgm:cxn modelId="{A4FDD823-DBCF-44F0-92E5-F0C2908CB93A}" type="presParOf" srcId="{2B8F80B2-E6DF-4349-97FA-6A25A0B796C5}" destId="{B2005DA6-BC2C-4C80-8179-637BEB07595E}" srcOrd="0" destOrd="0" presId="urn:microsoft.com/office/officeart/2005/8/layout/process1"/>
    <dgm:cxn modelId="{CB48A727-62DE-4ACB-8112-E9DDF2A17461}" type="presParOf" srcId="{2B8F80B2-E6DF-4349-97FA-6A25A0B796C5}" destId="{41E73109-AA08-4BA1-99E8-0B76673925CC}" srcOrd="1" destOrd="0" presId="urn:microsoft.com/office/officeart/2005/8/layout/process1"/>
    <dgm:cxn modelId="{7612E121-C532-49F1-9D50-8B79AE07C9AF}" type="presParOf" srcId="{41E73109-AA08-4BA1-99E8-0B76673925CC}" destId="{ABE0286F-5531-4274-BC3A-DDEF0BF1C587}" srcOrd="0" destOrd="0" presId="urn:microsoft.com/office/officeart/2005/8/layout/process1"/>
    <dgm:cxn modelId="{B728D884-F2EE-4693-AFBF-A40AAA62C0EC}" type="presParOf" srcId="{2B8F80B2-E6DF-4349-97FA-6A25A0B796C5}" destId="{A9203117-8E26-4A8D-916E-1BBB386F66F3}" srcOrd="2" destOrd="0" presId="urn:microsoft.com/office/officeart/2005/8/layout/process1"/>
    <dgm:cxn modelId="{57D3C417-6F9D-447E-B5BF-9A7D8C90AC98}" type="presParOf" srcId="{2B8F80B2-E6DF-4349-97FA-6A25A0B796C5}" destId="{1200F451-E463-42AB-ACB0-43C9B0AB4A89}" srcOrd="3" destOrd="0" presId="urn:microsoft.com/office/officeart/2005/8/layout/process1"/>
    <dgm:cxn modelId="{BC629718-46D6-4FE4-AA71-03FDE3CD12A9}" type="presParOf" srcId="{1200F451-E463-42AB-ACB0-43C9B0AB4A89}" destId="{36591811-6F96-469F-A066-2E970630A4CB}" srcOrd="0" destOrd="0" presId="urn:microsoft.com/office/officeart/2005/8/layout/process1"/>
    <dgm:cxn modelId="{9B49B213-79A4-46F2-984C-0BF8C4424607}" type="presParOf" srcId="{2B8F80B2-E6DF-4349-97FA-6A25A0B796C5}" destId="{F5B054C0-C568-4BF5-813E-40640822C098}" srcOrd="4" destOrd="0" presId="urn:microsoft.com/office/officeart/2005/8/layout/process1"/>
    <dgm:cxn modelId="{AD649549-34FF-403C-AEFE-8EC4EDB8E0B3}" type="presParOf" srcId="{2B8F80B2-E6DF-4349-97FA-6A25A0B796C5}" destId="{5FD321D7-BF7F-44AE-8985-E52C282C2136}" srcOrd="5" destOrd="0" presId="urn:microsoft.com/office/officeart/2005/8/layout/process1"/>
    <dgm:cxn modelId="{3B461585-77AE-486E-97BA-98593C5D9FE6}" type="presParOf" srcId="{5FD321D7-BF7F-44AE-8985-E52C282C2136}" destId="{6766EE37-813F-47EE-8A03-844680A23F2E}" srcOrd="0" destOrd="0" presId="urn:microsoft.com/office/officeart/2005/8/layout/process1"/>
    <dgm:cxn modelId="{4414AAD0-D763-4215-A992-482F79F8AF74}" type="presParOf" srcId="{2B8F80B2-E6DF-4349-97FA-6A25A0B796C5}" destId="{86224506-E4B3-429B-9EBC-0C3029D6225E}" srcOrd="6" destOrd="0" presId="urn:microsoft.com/office/officeart/2005/8/layout/process1"/>
    <dgm:cxn modelId="{FDC8DDEF-9117-4FD5-B19D-6294B4CC1DE1}" type="presParOf" srcId="{2B8F80B2-E6DF-4349-97FA-6A25A0B796C5}" destId="{3EE8DC3E-6A04-43F0-8383-480BBD6DD8F4}" srcOrd="7" destOrd="0" presId="urn:microsoft.com/office/officeart/2005/8/layout/process1"/>
    <dgm:cxn modelId="{298CA2B4-0906-424E-A622-80130D8BCB84}" type="presParOf" srcId="{3EE8DC3E-6A04-43F0-8383-480BBD6DD8F4}" destId="{3C550EDC-0356-4015-B994-66E7C0E58EF4}" srcOrd="0" destOrd="0" presId="urn:microsoft.com/office/officeart/2005/8/layout/process1"/>
    <dgm:cxn modelId="{6C537956-E1FD-493D-9E66-1BD68074E9B6}" type="presParOf" srcId="{2B8F80B2-E6DF-4349-97FA-6A25A0B796C5}" destId="{6DB73FCF-AAC0-476F-962D-8D2703CDC4C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4D96FC-350E-4B05-B2A4-6CD910246BB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6EA9BCD-5BED-4AE8-AB2D-815F9654218F}">
      <dgm:prSet phldrT="[Text]"/>
      <dgm:spPr/>
      <dgm:t>
        <a:bodyPr/>
        <a:lstStyle/>
        <a:p>
          <a:r>
            <a:rPr lang="de-DE" dirty="0" smtClean="0"/>
            <a:t>Studienablauf </a:t>
          </a:r>
          <a:endParaRPr lang="de-DE" dirty="0"/>
        </a:p>
      </dgm:t>
    </dgm:pt>
    <dgm:pt modelId="{56138B55-6407-4905-970A-FEFD309C2FA6}" type="parTrans" cxnId="{159A6130-55F1-4CFE-9D4B-3FE6990597C3}">
      <dgm:prSet/>
      <dgm:spPr/>
      <dgm:t>
        <a:bodyPr/>
        <a:lstStyle/>
        <a:p>
          <a:endParaRPr lang="de-DE"/>
        </a:p>
      </dgm:t>
    </dgm:pt>
    <dgm:pt modelId="{21F57844-70B7-4B8F-B39C-5DC88D23DF09}" type="sibTrans" cxnId="{159A6130-55F1-4CFE-9D4B-3FE6990597C3}">
      <dgm:prSet/>
      <dgm:spPr/>
      <dgm:t>
        <a:bodyPr/>
        <a:lstStyle/>
        <a:p>
          <a:endParaRPr lang="de-DE"/>
        </a:p>
      </dgm:t>
    </dgm:pt>
    <dgm:pt modelId="{EC84DC1C-CAC3-487B-9EA7-46D85F576D7F}" type="pres">
      <dgm:prSet presAssocID="{FA4D96FC-350E-4B05-B2A4-6CD910246BB9}" presName="Name0" presStyleCnt="0">
        <dgm:presLayoutVars>
          <dgm:dir/>
          <dgm:resizeHandles val="exact"/>
        </dgm:presLayoutVars>
      </dgm:prSet>
      <dgm:spPr/>
    </dgm:pt>
    <dgm:pt modelId="{B27AB74C-92AA-4C2E-892B-18D5F13CC484}" type="pres">
      <dgm:prSet presAssocID="{86EA9BCD-5BED-4AE8-AB2D-815F9654218F}" presName="node" presStyleLbl="node1" presStyleIdx="0" presStyleCnt="1" custLinFactNeighborX="-961" custLinFactNeighborY="-684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9187B9B-B754-4C3E-9EEB-21798D1B0ED7}" type="presOf" srcId="{FA4D96FC-350E-4B05-B2A4-6CD910246BB9}" destId="{EC84DC1C-CAC3-487B-9EA7-46D85F576D7F}" srcOrd="0" destOrd="0" presId="urn:microsoft.com/office/officeart/2005/8/layout/process1"/>
    <dgm:cxn modelId="{0BF363AB-A9C9-4017-9665-66D7796B18F9}" type="presOf" srcId="{86EA9BCD-5BED-4AE8-AB2D-815F9654218F}" destId="{B27AB74C-92AA-4C2E-892B-18D5F13CC484}" srcOrd="0" destOrd="0" presId="urn:microsoft.com/office/officeart/2005/8/layout/process1"/>
    <dgm:cxn modelId="{159A6130-55F1-4CFE-9D4B-3FE6990597C3}" srcId="{FA4D96FC-350E-4B05-B2A4-6CD910246BB9}" destId="{86EA9BCD-5BED-4AE8-AB2D-815F9654218F}" srcOrd="0" destOrd="0" parTransId="{56138B55-6407-4905-970A-FEFD309C2FA6}" sibTransId="{21F57844-70B7-4B8F-B39C-5DC88D23DF09}"/>
    <dgm:cxn modelId="{FEE0646B-FE33-4FD5-83CF-1CC8DD8D76A2}" type="presParOf" srcId="{EC84DC1C-CAC3-487B-9EA7-46D85F576D7F}" destId="{B27AB74C-92AA-4C2E-892B-18D5F13CC484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05DA6-BC2C-4C80-8179-637BEB07595E}">
      <dsp:nvSpPr>
        <dsp:cNvPr id="0" name=""/>
        <dsp:cNvSpPr/>
      </dsp:nvSpPr>
      <dsp:spPr>
        <a:xfrm>
          <a:off x="8063" y="1233920"/>
          <a:ext cx="2499637" cy="3673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Ärzte-befragung</a:t>
          </a:r>
          <a:endParaRPr lang="de-DE" sz="2800" kern="1200" dirty="0"/>
        </a:p>
      </dsp:txBody>
      <dsp:txXfrm>
        <a:off x="81275" y="1307132"/>
        <a:ext cx="2353213" cy="3526598"/>
      </dsp:txXfrm>
    </dsp:sp>
    <dsp:sp modelId="{41E73109-AA08-4BA1-99E8-0B76673925CC}">
      <dsp:nvSpPr>
        <dsp:cNvPr id="0" name=""/>
        <dsp:cNvSpPr/>
      </dsp:nvSpPr>
      <dsp:spPr>
        <a:xfrm rot="21584782">
          <a:off x="2757868" y="2752662"/>
          <a:ext cx="530368" cy="619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600" kern="1200" dirty="0"/>
        </a:p>
      </dsp:txBody>
      <dsp:txXfrm>
        <a:off x="2757869" y="2876996"/>
        <a:ext cx="371258" cy="371945"/>
      </dsp:txXfrm>
    </dsp:sp>
    <dsp:sp modelId="{A9203117-8E26-4A8D-916E-1BBB386F66F3}">
      <dsp:nvSpPr>
        <dsp:cNvPr id="0" name=""/>
        <dsp:cNvSpPr/>
      </dsp:nvSpPr>
      <dsp:spPr>
        <a:xfrm>
          <a:off x="3508385" y="1202929"/>
          <a:ext cx="2499637" cy="3704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Etablierung</a:t>
          </a:r>
          <a:r>
            <a:rPr lang="de-DE" sz="24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Sarkom-netzwerk</a:t>
          </a:r>
          <a:endParaRPr lang="de-DE" sz="2400" kern="1200" dirty="0"/>
        </a:p>
      </dsp:txBody>
      <dsp:txXfrm>
        <a:off x="3581597" y="1276141"/>
        <a:ext cx="2353213" cy="3557588"/>
      </dsp:txXfrm>
    </dsp:sp>
    <dsp:sp modelId="{1200F451-E463-42AB-ACB0-43C9B0AB4A89}">
      <dsp:nvSpPr>
        <dsp:cNvPr id="0" name=""/>
        <dsp:cNvSpPr/>
      </dsp:nvSpPr>
      <dsp:spPr>
        <a:xfrm rot="15225">
          <a:off x="6257775" y="2752795"/>
          <a:ext cx="529488" cy="619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600" kern="1200" dirty="0"/>
        </a:p>
      </dsp:txBody>
      <dsp:txXfrm>
        <a:off x="6257776" y="2876425"/>
        <a:ext cx="370642" cy="371945"/>
      </dsp:txXfrm>
    </dsp:sp>
    <dsp:sp modelId="{F5B054C0-C568-4BF5-813E-40640822C098}">
      <dsp:nvSpPr>
        <dsp:cNvPr id="0" name=""/>
        <dsp:cNvSpPr/>
      </dsp:nvSpPr>
      <dsp:spPr>
        <a:xfrm>
          <a:off x="7007046" y="1233920"/>
          <a:ext cx="2499637" cy="3673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Kohorten-studie</a:t>
          </a:r>
          <a:r>
            <a:rPr lang="de-DE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im Netzwerk</a:t>
          </a:r>
          <a:endParaRPr lang="de-DE" sz="2000" kern="1200" dirty="0"/>
        </a:p>
      </dsp:txBody>
      <dsp:txXfrm>
        <a:off x="7080258" y="1307132"/>
        <a:ext cx="2353213" cy="3526598"/>
      </dsp:txXfrm>
    </dsp:sp>
    <dsp:sp modelId="{5FD321D7-BF7F-44AE-8985-E52C282C2136}">
      <dsp:nvSpPr>
        <dsp:cNvPr id="0" name=""/>
        <dsp:cNvSpPr/>
      </dsp:nvSpPr>
      <dsp:spPr>
        <a:xfrm>
          <a:off x="9756647" y="2760476"/>
          <a:ext cx="529923" cy="619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600" kern="1200" dirty="0"/>
        </a:p>
      </dsp:txBody>
      <dsp:txXfrm>
        <a:off x="9756647" y="2884458"/>
        <a:ext cx="370946" cy="371945"/>
      </dsp:txXfrm>
    </dsp:sp>
    <dsp:sp modelId="{86224506-E4B3-429B-9EBC-0C3029D6225E}">
      <dsp:nvSpPr>
        <dsp:cNvPr id="0" name=""/>
        <dsp:cNvSpPr/>
      </dsp:nvSpPr>
      <dsp:spPr>
        <a:xfrm>
          <a:off x="10506538" y="1233920"/>
          <a:ext cx="2499637" cy="3673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Rekrutierung von 1200 Patienten</a:t>
          </a:r>
          <a:endParaRPr lang="de-DE" sz="2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579750" y="1307132"/>
        <a:ext cx="2353213" cy="3526598"/>
      </dsp:txXfrm>
    </dsp:sp>
    <dsp:sp modelId="{3EE8DC3E-6A04-43F0-8383-480BBD6DD8F4}">
      <dsp:nvSpPr>
        <dsp:cNvPr id="0" name=""/>
        <dsp:cNvSpPr/>
      </dsp:nvSpPr>
      <dsp:spPr>
        <a:xfrm>
          <a:off x="13256139" y="2760476"/>
          <a:ext cx="529923" cy="619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600" kern="1200" dirty="0"/>
        </a:p>
      </dsp:txBody>
      <dsp:txXfrm>
        <a:off x="13256139" y="2884458"/>
        <a:ext cx="370946" cy="371945"/>
      </dsp:txXfrm>
    </dsp:sp>
    <dsp:sp modelId="{6DB73FCF-AAC0-476F-962D-8D2703CDC4C6}">
      <dsp:nvSpPr>
        <dsp:cNvPr id="0" name=""/>
        <dsp:cNvSpPr/>
      </dsp:nvSpPr>
      <dsp:spPr>
        <a:xfrm>
          <a:off x="14006030" y="1233920"/>
          <a:ext cx="2499637" cy="3673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noProof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Folge-</a:t>
          </a:r>
          <a:br>
            <a:rPr lang="de-DE" sz="2800" kern="1200" noProof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de-DE" sz="2800" kern="1200" noProof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befragungen nach 6 und </a:t>
          </a:r>
          <a:r>
            <a:rPr lang="de-DE" sz="2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12 Monaten</a:t>
          </a:r>
          <a:endParaRPr lang="de-DE" sz="2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79242" y="1307132"/>
        <a:ext cx="2353213" cy="3526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AB74C-92AA-4C2E-892B-18D5F13CC484}">
      <dsp:nvSpPr>
        <dsp:cNvPr id="0" name=""/>
        <dsp:cNvSpPr/>
      </dsp:nvSpPr>
      <dsp:spPr>
        <a:xfrm>
          <a:off x="0" y="0"/>
          <a:ext cx="15070419" cy="1277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500" kern="1200" dirty="0" smtClean="0"/>
            <a:t>Studienablauf </a:t>
          </a:r>
          <a:endParaRPr lang="de-DE" sz="5500" kern="1200" dirty="0"/>
        </a:p>
      </dsp:txBody>
      <dsp:txXfrm>
        <a:off x="37422" y="37422"/>
        <a:ext cx="14995575" cy="1202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E76FD-A701-45FF-B1CC-D3AA35053EC9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47875" y="768350"/>
            <a:ext cx="300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8AA16-F409-493E-9D1C-2A654FCB7E0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586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8AA16-F409-493E-9D1C-2A654FCB7E0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944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30304" y="12862444"/>
            <a:ext cx="27543443" cy="887527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860608" y="23462932"/>
            <a:ext cx="22682835" cy="10581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08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17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26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35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44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653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761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870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346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250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3492936" y="1658130"/>
            <a:ext cx="7290911" cy="3532858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20203" y="1658130"/>
            <a:ext cx="21332666" cy="3532858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164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541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9696" y="26606662"/>
            <a:ext cx="27543443" cy="8223528"/>
          </a:xfrm>
        </p:spPr>
        <p:txBody>
          <a:bodyPr anchor="t"/>
          <a:lstStyle>
            <a:lvl1pPr algn="l">
              <a:defRPr sz="185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59696" y="17549283"/>
            <a:ext cx="27543443" cy="9057379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108835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17670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32650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43534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54417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65301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76184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87068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56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20202" y="9661210"/>
            <a:ext cx="14311789" cy="27325502"/>
          </a:xfrm>
        </p:spPr>
        <p:txBody>
          <a:bodyPr/>
          <a:lstStyle>
            <a:lvl1pPr>
              <a:defRPr sz="12900"/>
            </a:lvl1pPr>
            <a:lvl2pPr>
              <a:defRPr sz="111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6472059" y="9661210"/>
            <a:ext cx="14311789" cy="27325502"/>
          </a:xfrm>
        </p:spPr>
        <p:txBody>
          <a:bodyPr/>
          <a:lstStyle>
            <a:lvl1pPr>
              <a:defRPr sz="12900"/>
            </a:lvl1pPr>
            <a:lvl2pPr>
              <a:defRPr sz="111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62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20203" y="9268245"/>
            <a:ext cx="14317416" cy="3862563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08835" indent="0">
              <a:buNone/>
              <a:defRPr sz="9200" b="1"/>
            </a:lvl2pPr>
            <a:lvl3pPr marL="4217670" indent="0">
              <a:buNone/>
              <a:defRPr sz="8300" b="1"/>
            </a:lvl3pPr>
            <a:lvl4pPr marL="6326505" indent="0">
              <a:buNone/>
              <a:defRPr sz="7400" b="1"/>
            </a:lvl4pPr>
            <a:lvl5pPr marL="8435340" indent="0">
              <a:buNone/>
              <a:defRPr sz="7400" b="1"/>
            </a:lvl5pPr>
            <a:lvl6pPr marL="10544175" indent="0">
              <a:buNone/>
              <a:defRPr sz="7400" b="1"/>
            </a:lvl6pPr>
            <a:lvl7pPr marL="12653010" indent="0">
              <a:buNone/>
              <a:defRPr sz="7400" b="1"/>
            </a:lvl7pPr>
            <a:lvl8pPr marL="14761845" indent="0">
              <a:buNone/>
              <a:defRPr sz="7400" b="1"/>
            </a:lvl8pPr>
            <a:lvl9pPr marL="16870680" indent="0">
              <a:buNone/>
              <a:defRPr sz="7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620203" y="13130808"/>
            <a:ext cx="14317416" cy="23855901"/>
          </a:xfrm>
        </p:spPr>
        <p:txBody>
          <a:bodyPr/>
          <a:lstStyle>
            <a:lvl1pPr>
              <a:defRPr sz="111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6460809" y="9268245"/>
            <a:ext cx="14323040" cy="3862563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08835" indent="0">
              <a:buNone/>
              <a:defRPr sz="9200" b="1"/>
            </a:lvl2pPr>
            <a:lvl3pPr marL="4217670" indent="0">
              <a:buNone/>
              <a:defRPr sz="8300" b="1"/>
            </a:lvl3pPr>
            <a:lvl4pPr marL="6326505" indent="0">
              <a:buNone/>
              <a:defRPr sz="7400" b="1"/>
            </a:lvl4pPr>
            <a:lvl5pPr marL="8435340" indent="0">
              <a:buNone/>
              <a:defRPr sz="7400" b="1"/>
            </a:lvl5pPr>
            <a:lvl6pPr marL="10544175" indent="0">
              <a:buNone/>
              <a:defRPr sz="7400" b="1"/>
            </a:lvl6pPr>
            <a:lvl7pPr marL="12653010" indent="0">
              <a:buNone/>
              <a:defRPr sz="7400" b="1"/>
            </a:lvl7pPr>
            <a:lvl8pPr marL="14761845" indent="0">
              <a:buNone/>
              <a:defRPr sz="7400" b="1"/>
            </a:lvl8pPr>
            <a:lvl9pPr marL="16870680" indent="0">
              <a:buNone/>
              <a:defRPr sz="7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6460809" y="13130808"/>
            <a:ext cx="14323040" cy="23855901"/>
          </a:xfrm>
        </p:spPr>
        <p:txBody>
          <a:bodyPr/>
          <a:lstStyle>
            <a:lvl1pPr>
              <a:defRPr sz="111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445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135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582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0204" y="1648539"/>
            <a:ext cx="10660709" cy="701587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69083" y="1648542"/>
            <a:ext cx="18114764" cy="35338170"/>
          </a:xfrm>
        </p:spPr>
        <p:txBody>
          <a:bodyPr/>
          <a:lstStyle>
            <a:lvl1pPr>
              <a:defRPr sz="14800"/>
            </a:lvl1pPr>
            <a:lvl2pPr>
              <a:defRPr sz="12900"/>
            </a:lvl2pPr>
            <a:lvl3pPr>
              <a:defRPr sz="111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20204" y="8664419"/>
            <a:ext cx="10660709" cy="28322293"/>
          </a:xfrm>
        </p:spPr>
        <p:txBody>
          <a:bodyPr/>
          <a:lstStyle>
            <a:lvl1pPr marL="0" indent="0">
              <a:buNone/>
              <a:defRPr sz="6500"/>
            </a:lvl1pPr>
            <a:lvl2pPr marL="2108835" indent="0">
              <a:buNone/>
              <a:defRPr sz="5500"/>
            </a:lvl2pPr>
            <a:lvl3pPr marL="4217670" indent="0">
              <a:buNone/>
              <a:defRPr sz="4600"/>
            </a:lvl3pPr>
            <a:lvl4pPr marL="6326505" indent="0">
              <a:buNone/>
              <a:defRPr sz="4200"/>
            </a:lvl4pPr>
            <a:lvl5pPr marL="8435340" indent="0">
              <a:buNone/>
              <a:defRPr sz="4200"/>
            </a:lvl5pPr>
            <a:lvl6pPr marL="10544175" indent="0">
              <a:buNone/>
              <a:defRPr sz="4200"/>
            </a:lvl6pPr>
            <a:lvl7pPr marL="12653010" indent="0">
              <a:buNone/>
              <a:defRPr sz="4200"/>
            </a:lvl7pPr>
            <a:lvl8pPr marL="14761845" indent="0">
              <a:buNone/>
              <a:defRPr sz="4200"/>
            </a:lvl8pPr>
            <a:lvl9pPr marL="16870680" indent="0">
              <a:buNone/>
              <a:defRPr sz="4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672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1421" y="28983622"/>
            <a:ext cx="19442430" cy="3421681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351421" y="3699629"/>
            <a:ext cx="19442430" cy="24843105"/>
          </a:xfrm>
        </p:spPr>
        <p:txBody>
          <a:bodyPr/>
          <a:lstStyle>
            <a:lvl1pPr marL="0" indent="0">
              <a:buNone/>
              <a:defRPr sz="14800"/>
            </a:lvl1pPr>
            <a:lvl2pPr marL="2108835" indent="0">
              <a:buNone/>
              <a:defRPr sz="12900"/>
            </a:lvl2pPr>
            <a:lvl3pPr marL="4217670" indent="0">
              <a:buNone/>
              <a:defRPr sz="11100"/>
            </a:lvl3pPr>
            <a:lvl4pPr marL="6326505" indent="0">
              <a:buNone/>
              <a:defRPr sz="9200"/>
            </a:lvl4pPr>
            <a:lvl5pPr marL="8435340" indent="0">
              <a:buNone/>
              <a:defRPr sz="9200"/>
            </a:lvl5pPr>
            <a:lvl6pPr marL="10544175" indent="0">
              <a:buNone/>
              <a:defRPr sz="9200"/>
            </a:lvl6pPr>
            <a:lvl7pPr marL="12653010" indent="0">
              <a:buNone/>
              <a:defRPr sz="9200"/>
            </a:lvl7pPr>
            <a:lvl8pPr marL="14761845" indent="0">
              <a:buNone/>
              <a:defRPr sz="9200"/>
            </a:lvl8pPr>
            <a:lvl9pPr marL="16870680" indent="0">
              <a:buNone/>
              <a:defRPr sz="92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51421" y="32405303"/>
            <a:ext cx="19442430" cy="4859354"/>
          </a:xfrm>
        </p:spPr>
        <p:txBody>
          <a:bodyPr/>
          <a:lstStyle>
            <a:lvl1pPr marL="0" indent="0">
              <a:buNone/>
              <a:defRPr sz="6500"/>
            </a:lvl1pPr>
            <a:lvl2pPr marL="2108835" indent="0">
              <a:buNone/>
              <a:defRPr sz="5500"/>
            </a:lvl2pPr>
            <a:lvl3pPr marL="4217670" indent="0">
              <a:buNone/>
              <a:defRPr sz="4600"/>
            </a:lvl3pPr>
            <a:lvl4pPr marL="6326505" indent="0">
              <a:buNone/>
              <a:defRPr sz="4200"/>
            </a:lvl4pPr>
            <a:lvl5pPr marL="8435340" indent="0">
              <a:buNone/>
              <a:defRPr sz="4200"/>
            </a:lvl5pPr>
            <a:lvl6pPr marL="10544175" indent="0">
              <a:buNone/>
              <a:defRPr sz="4200"/>
            </a:lvl6pPr>
            <a:lvl7pPr marL="12653010" indent="0">
              <a:buNone/>
              <a:defRPr sz="4200"/>
            </a:lvl7pPr>
            <a:lvl8pPr marL="14761845" indent="0">
              <a:buNone/>
              <a:defRPr sz="4200"/>
            </a:lvl8pPr>
            <a:lvl9pPr marL="16870680" indent="0">
              <a:buNone/>
              <a:defRPr sz="4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570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620203" y="1658127"/>
            <a:ext cx="29163645" cy="6900863"/>
          </a:xfrm>
          <a:prstGeom prst="rect">
            <a:avLst/>
          </a:prstGeom>
        </p:spPr>
        <p:txBody>
          <a:bodyPr vert="horz" lIns="421767" tIns="210884" rIns="421767" bIns="210884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20203" y="9661210"/>
            <a:ext cx="29163645" cy="27325502"/>
          </a:xfrm>
          <a:prstGeom prst="rect">
            <a:avLst/>
          </a:prstGeom>
        </p:spPr>
        <p:txBody>
          <a:bodyPr vert="horz" lIns="421767" tIns="210884" rIns="421767" bIns="210884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620203" y="38376466"/>
            <a:ext cx="7560945" cy="2204442"/>
          </a:xfrm>
          <a:prstGeom prst="rect">
            <a:avLst/>
          </a:prstGeom>
        </p:spPr>
        <p:txBody>
          <a:bodyPr vert="horz" lIns="421767" tIns="210884" rIns="421767" bIns="21088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0B36-4E3F-4A13-88A1-952100A6E787}" type="datetimeFigureOut">
              <a:rPr lang="de-DE" smtClean="0"/>
              <a:t>14.03.2018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1071384" y="38376466"/>
            <a:ext cx="10261283" cy="2204442"/>
          </a:xfrm>
          <a:prstGeom prst="rect">
            <a:avLst/>
          </a:prstGeom>
        </p:spPr>
        <p:txBody>
          <a:bodyPr vert="horz" lIns="421767" tIns="210884" rIns="421767" bIns="21088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222903" y="38376466"/>
            <a:ext cx="7560945" cy="2204442"/>
          </a:xfrm>
          <a:prstGeom prst="rect">
            <a:avLst/>
          </a:prstGeom>
        </p:spPr>
        <p:txBody>
          <a:bodyPr vert="horz" lIns="421767" tIns="210884" rIns="421767" bIns="21088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B8DB-486B-4A75-9901-13A079F7BBE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891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17670" rtl="0" eaLnBrk="1" latinLnBrk="0" hangingPunct="1">
        <a:spcBef>
          <a:spcPct val="0"/>
        </a:spcBef>
        <a:buNone/>
        <a:defRPr sz="20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1626" indent="-1581626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857" indent="-1318022" algn="l" defTabSz="4217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7208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3pPr>
      <a:lvl4pPr marL="7380923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48975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598593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742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6263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5098" indent="-1054418" algn="l" defTabSz="4217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0883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1767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2650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3534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4417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65301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61845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0680" algn="l" defTabSz="421767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3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1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462017" y="8547292"/>
            <a:ext cx="13616931" cy="483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/>
            <a:endParaRPr lang="de-DE" dirty="0"/>
          </a:p>
        </p:txBody>
      </p:sp>
      <p:sp>
        <p:nvSpPr>
          <p:cNvPr id="33" name="Rechteck 32"/>
          <p:cNvSpPr/>
          <p:nvPr/>
        </p:nvSpPr>
        <p:spPr>
          <a:xfrm>
            <a:off x="14545838" y="8952671"/>
            <a:ext cx="17331877" cy="10013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23402925" y="514652"/>
            <a:ext cx="8478842" cy="7143144"/>
          </a:xfrm>
          <a:prstGeom prst="rect">
            <a:avLst/>
          </a:prstGeom>
          <a:solidFill>
            <a:schemeClr val="bg1"/>
          </a:solidFill>
          <a:ln w="57150" cmpd="sng">
            <a:solidFill>
              <a:srgbClr val="006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>
            <a:off x="462016" y="514652"/>
            <a:ext cx="22676387" cy="7143143"/>
          </a:xfrm>
          <a:prstGeom prst="rect">
            <a:avLst/>
          </a:prstGeom>
          <a:solidFill>
            <a:schemeClr val="bg1"/>
          </a:solidFill>
          <a:ln w="57150" cmpd="sng">
            <a:solidFill>
              <a:srgbClr val="006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endParaRPr lang="de-DE" dirty="0"/>
          </a:p>
        </p:txBody>
      </p:sp>
      <p:sp>
        <p:nvSpPr>
          <p:cNvPr id="37" name="Rechteck 36"/>
          <p:cNvSpPr/>
          <p:nvPr/>
        </p:nvSpPr>
        <p:spPr>
          <a:xfrm>
            <a:off x="503642" y="529201"/>
            <a:ext cx="22796355" cy="5177553"/>
          </a:xfrm>
          <a:prstGeom prst="rect">
            <a:avLst/>
          </a:prstGeom>
        </p:spPr>
        <p:txBody>
          <a:bodyPr wrap="square" lIns="288000" tIns="72000" rIns="288000" bIns="72000">
            <a:spAutoFit/>
          </a:bodyPr>
          <a:lstStyle/>
          <a:p>
            <a:pPr algn="ctr"/>
            <a:r>
              <a:rPr lang="de-DE" altLang="de-DE" sz="6000" b="1" dirty="0" smtClean="0">
                <a:solidFill>
                  <a:srgbClr val="006EAB"/>
                </a:solidFill>
                <a:cs typeface="Arial" pitchFamily="34" charset="0"/>
              </a:rPr>
              <a:t>Krankheitslast </a:t>
            </a:r>
            <a:r>
              <a:rPr lang="de-DE" altLang="de-DE" sz="6000" b="1" dirty="0">
                <a:solidFill>
                  <a:srgbClr val="006EAB"/>
                </a:solidFill>
                <a:cs typeface="Arial" pitchFamily="34" charset="0"/>
              </a:rPr>
              <a:t>und Versorgungssituation </a:t>
            </a:r>
          </a:p>
          <a:p>
            <a:pPr algn="ctr"/>
            <a:r>
              <a:rPr lang="de-DE" altLang="de-DE" sz="6000" b="1" dirty="0">
                <a:solidFill>
                  <a:srgbClr val="006EAB"/>
                </a:solidFill>
                <a:cs typeface="Arial" pitchFamily="34" charset="0"/>
              </a:rPr>
              <a:t>bei </a:t>
            </a:r>
            <a:r>
              <a:rPr lang="de-DE" altLang="de-DE" sz="6000" b="1" dirty="0" smtClean="0">
                <a:solidFill>
                  <a:srgbClr val="006EAB"/>
                </a:solidFill>
                <a:cs typeface="Arial" pitchFamily="34" charset="0"/>
              </a:rPr>
              <a:t>Sarkomen </a:t>
            </a:r>
            <a:r>
              <a:rPr lang="de-DE" altLang="de-DE" sz="6000" b="1" dirty="0">
                <a:solidFill>
                  <a:srgbClr val="006EAB"/>
                </a:solidFill>
                <a:cs typeface="Arial" pitchFamily="34" charset="0"/>
              </a:rPr>
              <a:t>(</a:t>
            </a:r>
            <a:r>
              <a:rPr lang="de-DE" altLang="de-DE" sz="6000" b="1" dirty="0" smtClean="0">
                <a:solidFill>
                  <a:srgbClr val="006EAB"/>
                </a:solidFill>
                <a:cs typeface="Arial" pitchFamily="34" charset="0"/>
              </a:rPr>
              <a:t>PROSa) </a:t>
            </a:r>
            <a:r>
              <a:rPr lang="de-DE" altLang="de-DE" sz="6000" b="1" dirty="0">
                <a:solidFill>
                  <a:srgbClr val="006EAB"/>
                </a:solidFill>
                <a:cs typeface="Arial" pitchFamily="34" charset="0"/>
              </a:rPr>
              <a:t>– </a:t>
            </a:r>
            <a:r>
              <a:rPr lang="de-DE" altLang="de-DE" sz="6000" b="1" dirty="0" smtClean="0">
                <a:solidFill>
                  <a:srgbClr val="006EAB"/>
                </a:solidFill>
                <a:cs typeface="Arial" pitchFamily="34" charset="0"/>
              </a:rPr>
              <a:t>Studiendesign</a:t>
            </a:r>
          </a:p>
          <a:p>
            <a:pPr algn="ctr">
              <a:lnSpc>
                <a:spcPct val="150000"/>
              </a:lnSpc>
            </a:pPr>
            <a:r>
              <a:rPr lang="de-DE" altLang="de-DE" sz="3000" b="1" dirty="0">
                <a:solidFill>
                  <a:srgbClr val="006EAB"/>
                </a:solidFill>
                <a:cs typeface="Arial" pitchFamily="34" charset="0"/>
              </a:rPr>
              <a:t>Eine nationale Studie zu Einflussfaktoren patientenberichteter Krankheitsfolgen </a:t>
            </a:r>
            <a:r>
              <a:rPr lang="de-DE" altLang="de-DE" sz="3000" b="1" dirty="0" smtClean="0">
                <a:solidFill>
                  <a:srgbClr val="006EAB"/>
                </a:solidFill>
                <a:cs typeface="Arial" pitchFamily="34" charset="0"/>
              </a:rPr>
              <a:t>bei Menschen mit Sarkomerkrankungen</a:t>
            </a:r>
            <a:endParaRPr lang="de-DE" altLang="de-DE" sz="3000" b="1" dirty="0">
              <a:solidFill>
                <a:srgbClr val="006EAB"/>
              </a:solidFill>
              <a:cs typeface="Arial" pitchFamily="34" charset="0"/>
            </a:endParaRPr>
          </a:p>
          <a:p>
            <a:pPr>
              <a:lnSpc>
                <a:spcPts val="9000"/>
              </a:lnSpc>
            </a:pPr>
            <a:endParaRPr lang="de-DE" altLang="de-DE" sz="9600" dirty="0"/>
          </a:p>
          <a:p>
            <a:pPr algn="ctr">
              <a:lnSpc>
                <a:spcPct val="150000"/>
              </a:lnSpc>
            </a:pPr>
            <a:endParaRPr lang="de-DE" sz="6000" b="1" dirty="0">
              <a:solidFill>
                <a:srgbClr val="006EAB"/>
              </a:solidFill>
              <a:cs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480597" y="8107099"/>
            <a:ext cx="13633259" cy="759001"/>
          </a:xfrm>
          <a:prstGeom prst="rect">
            <a:avLst/>
          </a:prstGeom>
          <a:solidFill>
            <a:srgbClr val="006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r>
              <a:rPr lang="de-DE" sz="3600" b="1" cap="all" dirty="0" smtClean="0">
                <a:cs typeface="Arial" pitchFamily="34" charset="0"/>
              </a:rPr>
              <a:t>Einleitung</a:t>
            </a:r>
            <a:endParaRPr lang="de-DE" sz="3600" b="1" cap="all" dirty="0">
              <a:cs typeface="Arial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29854" y="13568511"/>
            <a:ext cx="13686195" cy="747404"/>
          </a:xfrm>
          <a:prstGeom prst="rect">
            <a:avLst/>
          </a:prstGeom>
          <a:solidFill>
            <a:srgbClr val="006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numCol="1" rtlCol="0" anchor="ctr"/>
          <a:lstStyle/>
          <a:p>
            <a:pPr algn="ctr"/>
            <a:r>
              <a:rPr lang="de-DE" sz="3600" b="1" cap="all" dirty="0" smtClean="0">
                <a:cs typeface="Arial" pitchFamily="34" charset="0"/>
              </a:rPr>
              <a:t>Methode</a:t>
            </a:r>
            <a:endParaRPr lang="de-DE" sz="3600" b="1" cap="all" dirty="0">
              <a:cs typeface="Arial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6828024" y="14893085"/>
            <a:ext cx="168086" cy="422567"/>
          </a:xfrm>
          <a:prstGeom prst="rect">
            <a:avLst/>
          </a:prstGeom>
        </p:spPr>
        <p:txBody>
          <a:bodyPr wrap="none" lIns="83198" tIns="41600" rIns="83198" bIns="41600">
            <a:spAutoFit/>
          </a:bodyPr>
          <a:lstStyle/>
          <a:p>
            <a:endParaRPr lang="de-DE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29854" y="36776756"/>
            <a:ext cx="31430798" cy="792088"/>
          </a:xfrm>
          <a:prstGeom prst="rect">
            <a:avLst/>
          </a:prstGeom>
          <a:solidFill>
            <a:srgbClr val="006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r>
              <a:rPr lang="de-DE" sz="3700" b="1" cap="all" dirty="0" smtClean="0">
                <a:latin typeface="+mj-lt"/>
                <a:cs typeface="Arial" pitchFamily="34" charset="0"/>
              </a:rPr>
              <a:t>Ausblick</a:t>
            </a:r>
            <a:endParaRPr lang="de-DE" sz="3700" b="1" cap="all" dirty="0">
              <a:latin typeface="+mj-lt"/>
              <a:cs typeface="Arial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429854" y="37653470"/>
            <a:ext cx="31430799" cy="1433364"/>
          </a:xfrm>
          <a:prstGeom prst="rect">
            <a:avLst/>
          </a:prstGeom>
          <a:solidFill>
            <a:schemeClr val="bg1"/>
          </a:solidFill>
          <a:ln w="38100">
            <a:solidFill>
              <a:srgbClr val="006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endParaRPr lang="de-DE" dirty="0"/>
          </a:p>
        </p:txBody>
      </p:sp>
      <p:sp>
        <p:nvSpPr>
          <p:cNvPr id="45" name="Rechteck 44"/>
          <p:cNvSpPr/>
          <p:nvPr/>
        </p:nvSpPr>
        <p:spPr>
          <a:xfrm>
            <a:off x="547154" y="3302643"/>
            <a:ext cx="22456779" cy="2123658"/>
          </a:xfrm>
          <a:prstGeom prst="rect">
            <a:avLst/>
          </a:prstGeom>
        </p:spPr>
        <p:txBody>
          <a:bodyPr wrap="square" lIns="288000" rIns="288000">
            <a:spAutoFit/>
          </a:bodyPr>
          <a:lstStyle/>
          <a:p>
            <a:pPr algn="ctr"/>
            <a:r>
              <a:rPr lang="de-DE" altLang="de-DE" sz="4400" b="1" dirty="0" smtClean="0">
                <a:cs typeface="Arial" panose="020B0604020202020204" pitchFamily="34" charset="0"/>
              </a:rPr>
              <a:t>Martin </a:t>
            </a:r>
            <a:r>
              <a:rPr lang="de-DE" altLang="de-DE" sz="4400" b="1" dirty="0">
                <a:cs typeface="Arial" panose="020B0604020202020204" pitchFamily="34" charset="0"/>
              </a:rPr>
              <a:t>Eichler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1</a:t>
            </a:r>
            <a:r>
              <a:rPr lang="de-DE" altLang="de-DE" sz="4400" b="1" dirty="0">
                <a:cs typeface="Arial" panose="020B0604020202020204" pitchFamily="34" charset="0"/>
              </a:rPr>
              <a:t>, Stephan Richter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1</a:t>
            </a:r>
            <a:r>
              <a:rPr lang="de-DE" altLang="de-DE" sz="4400" b="1" dirty="0">
                <a:cs typeface="Arial" panose="020B0604020202020204" pitchFamily="34" charset="0"/>
              </a:rPr>
              <a:t>, Peter Hohenberger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2</a:t>
            </a:r>
            <a:r>
              <a:rPr lang="de-DE" altLang="de-DE" sz="4400" b="1" dirty="0">
                <a:cs typeface="Arial" panose="020B0604020202020204" pitchFamily="34" charset="0"/>
              </a:rPr>
              <a:t>, Bernd Kasper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2</a:t>
            </a:r>
            <a:r>
              <a:rPr lang="de-DE" altLang="de-DE" sz="4400" b="1" dirty="0">
                <a:cs typeface="Arial" panose="020B0604020202020204" pitchFamily="34" charset="0"/>
              </a:rPr>
              <a:t>, </a:t>
            </a:r>
            <a:r>
              <a:rPr lang="de-DE" altLang="de-DE" sz="4400" b="1" dirty="0" smtClean="0">
                <a:cs typeface="Arial" panose="020B0604020202020204" pitchFamily="34" charset="0"/>
              </a:rPr>
              <a:t>Peter </a:t>
            </a:r>
            <a:r>
              <a:rPr lang="de-DE" altLang="de-DE" sz="4400" b="1" dirty="0">
                <a:cs typeface="Arial" panose="020B0604020202020204" pitchFamily="34" charset="0"/>
              </a:rPr>
              <a:t>Reichardt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3</a:t>
            </a:r>
            <a:r>
              <a:rPr lang="de-DE" altLang="de-DE" sz="4400" b="1" dirty="0">
                <a:cs typeface="Arial" panose="020B0604020202020204" pitchFamily="34" charset="0"/>
              </a:rPr>
              <a:t>, Markus Wartenberg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4</a:t>
            </a:r>
            <a:r>
              <a:rPr lang="de-DE" altLang="de-DE" sz="4400" b="1" dirty="0">
                <a:cs typeface="Arial" panose="020B0604020202020204" pitchFamily="34" charset="0"/>
              </a:rPr>
              <a:t>, Leopold Hentschel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5</a:t>
            </a:r>
            <a:r>
              <a:rPr lang="de-DE" altLang="de-DE" sz="4400" b="1" dirty="0">
                <a:cs typeface="Arial" panose="020B0604020202020204" pitchFamily="34" charset="0"/>
              </a:rPr>
              <a:t>,  </a:t>
            </a:r>
            <a:r>
              <a:rPr lang="de-DE" altLang="de-DE" sz="4400" b="1" dirty="0" smtClean="0">
                <a:cs typeface="Arial" panose="020B0604020202020204" pitchFamily="34" charset="0"/>
              </a:rPr>
              <a:t>Maria </a:t>
            </a:r>
            <a:r>
              <a:rPr lang="de-DE" altLang="de-DE" sz="4400" b="1" dirty="0">
                <a:cs typeface="Arial" panose="020B0604020202020204" pitchFamily="34" charset="0"/>
              </a:rPr>
              <a:t>Eberlein-Gonska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6</a:t>
            </a:r>
            <a:r>
              <a:rPr lang="de-DE" altLang="de-DE" sz="4400" b="1" dirty="0">
                <a:cs typeface="Arial" panose="020B0604020202020204" pitchFamily="34" charset="0"/>
              </a:rPr>
              <a:t>,  Gerhard Ehninger</a:t>
            </a:r>
            <a:r>
              <a:rPr lang="de-DE" altLang="de-DE" sz="4400" b="1" baseline="30000" dirty="0">
                <a:cs typeface="Arial" panose="020B0604020202020204" pitchFamily="34" charset="0"/>
              </a:rPr>
              <a:t>1,5</a:t>
            </a:r>
            <a:r>
              <a:rPr lang="de-DE" altLang="de-DE" sz="4400" b="1" dirty="0">
                <a:cs typeface="Arial" panose="020B0604020202020204" pitchFamily="34" charset="0"/>
              </a:rPr>
              <a:t>, </a:t>
            </a:r>
            <a:r>
              <a:rPr lang="de-DE" altLang="de-DE" sz="4400" b="1" dirty="0" smtClean="0">
                <a:cs typeface="Arial" panose="020B0604020202020204" pitchFamily="34" charset="0"/>
              </a:rPr>
              <a:t>Martin Bornhäuser</a:t>
            </a:r>
            <a:r>
              <a:rPr lang="de-DE" altLang="de-DE" sz="4400" b="1" baseline="30000" dirty="0" smtClean="0">
                <a:cs typeface="Arial" panose="020B0604020202020204" pitchFamily="34" charset="0"/>
              </a:rPr>
              <a:t>1,7</a:t>
            </a:r>
            <a:r>
              <a:rPr lang="de-DE" altLang="de-DE" sz="4400" b="1" dirty="0" smtClean="0">
                <a:cs typeface="Arial" panose="020B0604020202020204" pitchFamily="34" charset="0"/>
              </a:rPr>
              <a:t>, Jochen Schmitt</a:t>
            </a:r>
            <a:r>
              <a:rPr lang="de-DE" altLang="de-DE" sz="4400" b="1" baseline="30000" dirty="0" smtClean="0">
                <a:cs typeface="Arial" panose="020B0604020202020204" pitchFamily="34" charset="0"/>
              </a:rPr>
              <a:t>7,8</a:t>
            </a:r>
            <a:r>
              <a:rPr lang="de-DE" altLang="de-DE" sz="4400" b="1" dirty="0" smtClean="0">
                <a:cs typeface="Arial" panose="020B0604020202020204" pitchFamily="34" charset="0"/>
              </a:rPr>
              <a:t>, </a:t>
            </a:r>
            <a:r>
              <a:rPr lang="de-DE" altLang="de-DE" sz="4400" b="1" dirty="0">
                <a:cs typeface="Arial" panose="020B0604020202020204" pitchFamily="34" charset="0"/>
              </a:rPr>
              <a:t>Markus </a:t>
            </a:r>
            <a:r>
              <a:rPr lang="de-DE" altLang="de-DE" sz="4400" b="1" dirty="0" smtClean="0">
                <a:cs typeface="Arial" panose="020B0604020202020204" pitchFamily="34" charset="0"/>
              </a:rPr>
              <a:t>Schuler</a:t>
            </a:r>
            <a:r>
              <a:rPr lang="de-DE" altLang="de-DE" sz="4400" b="1" baseline="30000" dirty="0" smtClean="0">
                <a:cs typeface="Arial" panose="020B0604020202020204" pitchFamily="34" charset="0"/>
              </a:rPr>
              <a:t>1</a:t>
            </a:r>
            <a:endParaRPr lang="de-DE" altLang="de-DE" sz="4400" b="1" baseline="30000" dirty="0">
              <a:cs typeface="Arial" panose="020B0604020202020204" pitchFamily="34" charset="0"/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515509" y="8866100"/>
            <a:ext cx="13579767" cy="4317112"/>
          </a:xfrm>
          <a:prstGeom prst="rect">
            <a:avLst/>
          </a:prstGeom>
          <a:noFill/>
        </p:spPr>
        <p:txBody>
          <a:bodyPr wrap="square" lIns="180000" tIns="180000" rIns="180000" bIns="72000">
            <a:spAutoFit/>
          </a:bodyPr>
          <a:lstStyle/>
          <a:p>
            <a:pPr algn="just"/>
            <a:r>
              <a:rPr lang="de-DE" altLang="de-DE" sz="3300" dirty="0" smtClean="0">
                <a:cs typeface="Arial" panose="020B0604020202020204" pitchFamily="34" charset="0"/>
              </a:rPr>
              <a:t>Sarkomerkrankungen </a:t>
            </a:r>
            <a:r>
              <a:rPr lang="de-DE" altLang="de-DE" sz="3300" dirty="0">
                <a:cs typeface="Arial" panose="020B0604020202020204" pitchFamily="34" charset="0"/>
              </a:rPr>
              <a:t>erfordern häufig komplexe Behandlungsstrategien und sind für Patienten mit vielfältigen möglichen Einschränkungen der Lebensqualität verbunden. </a:t>
            </a:r>
            <a:r>
              <a:rPr lang="de-DE" altLang="de-DE" sz="3300" dirty="0" smtClean="0">
                <a:cs typeface="Arial" panose="020B0604020202020204" pitchFamily="34" charset="0"/>
              </a:rPr>
              <a:t>Im Gegensatz zu anderen europäischen Ländern, ist in Deutschland wenig darüber </a:t>
            </a:r>
            <a:r>
              <a:rPr lang="de-DE" altLang="de-DE" sz="3300" dirty="0">
                <a:cs typeface="Arial" panose="020B0604020202020204" pitchFamily="34" charset="0"/>
              </a:rPr>
              <a:t>bekannt wie Sarkompatienten in der klinischen Routine versorgt werden und welche Auswirkungen Erkrankung und Versorgung auf die Patienten haben. Die PROSa Studie untersucht deutschlandweit </a:t>
            </a:r>
            <a:r>
              <a:rPr lang="de-DE" altLang="de-DE" sz="3300" dirty="0" smtClean="0">
                <a:cs typeface="Arial" panose="020B0604020202020204" pitchFamily="34" charset="0"/>
              </a:rPr>
              <a:t>die </a:t>
            </a:r>
            <a:r>
              <a:rPr lang="de-DE" altLang="de-DE" sz="3300" dirty="0">
                <a:cs typeface="Arial" panose="020B0604020202020204" pitchFamily="34" charset="0"/>
              </a:rPr>
              <a:t>Behandlungs- und Versorgungssituation von Sarkompatienten.</a:t>
            </a:r>
          </a:p>
        </p:txBody>
      </p:sp>
      <p:sp>
        <p:nvSpPr>
          <p:cNvPr id="48" name="Rechteck 47"/>
          <p:cNvSpPr/>
          <p:nvPr/>
        </p:nvSpPr>
        <p:spPr>
          <a:xfrm>
            <a:off x="462015" y="14583098"/>
            <a:ext cx="13615935" cy="9395425"/>
          </a:xfrm>
          <a:prstGeom prst="rect">
            <a:avLst/>
          </a:prstGeom>
          <a:solidFill>
            <a:schemeClr val="bg1"/>
          </a:solidFill>
        </p:spPr>
        <p:txBody>
          <a:bodyPr wrap="square" lIns="180000" tIns="180000" rIns="180000" bIns="72000">
            <a:spAutoFit/>
          </a:bodyPr>
          <a:lstStyle/>
          <a:p>
            <a:pPr marL="457200" indent="-457200" algn="just">
              <a:buFontTx/>
              <a:buChar char="-"/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D</a:t>
            </a:r>
            <a:r>
              <a:rPr lang="de-DE" altLang="de-DE" sz="3300" dirty="0" smtClean="0">
                <a:cs typeface="Arial" panose="020B0604020202020204" pitchFamily="34" charset="0"/>
              </a:rPr>
              <a:t>eutschlandweite </a:t>
            </a:r>
            <a:r>
              <a:rPr lang="de-DE" altLang="de-DE" sz="3300" dirty="0">
                <a:cs typeface="Arial" panose="020B0604020202020204" pitchFamily="34" charset="0"/>
              </a:rPr>
              <a:t>prospektive </a:t>
            </a:r>
            <a:r>
              <a:rPr lang="de-DE" altLang="de-DE" sz="3300" dirty="0" smtClean="0">
                <a:cs typeface="Arial" panose="020B0604020202020204" pitchFamily="34" charset="0"/>
              </a:rPr>
              <a:t>Kohortenstudie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altLang="de-DE" sz="3300" dirty="0" smtClean="0">
                <a:cs typeface="Arial" panose="020B0604020202020204" pitchFamily="34" charset="0"/>
              </a:rPr>
              <a:t>Einschluss von 1200 prävalenten oder inzidenten Sarkompatienten (alle Entitäten) über 18 Jahre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altLang="de-DE" sz="3300" dirty="0" smtClean="0">
                <a:cs typeface="Arial" panose="020B0604020202020204" pitchFamily="34" charset="0"/>
              </a:rPr>
              <a:t>Die Rekrutierung </a:t>
            </a:r>
            <a:r>
              <a:rPr lang="de-DE" altLang="de-DE" sz="3300" dirty="0">
                <a:cs typeface="Arial" panose="020B0604020202020204" pitchFamily="34" charset="0"/>
              </a:rPr>
              <a:t>umfasst Sarkomzentren, Universitätskliniken, Krankenhäuser und Praxen (Netzwerk von ca. 100 rekrutierenden Zentren samt zuweisenden Einrichtungen)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Datenerhebung an 3 Zeitpunkten zwischen </a:t>
            </a:r>
            <a:r>
              <a:rPr lang="de-DE" altLang="de-DE" sz="3300" dirty="0" smtClean="0">
                <a:cs typeface="Arial" panose="020B0604020202020204" pitchFamily="34" charset="0"/>
              </a:rPr>
              <a:t>  9/2017 </a:t>
            </a:r>
            <a:r>
              <a:rPr lang="de-DE" altLang="de-DE" sz="3300" dirty="0">
                <a:cs typeface="Arial" panose="020B0604020202020204" pitchFamily="34" charset="0"/>
              </a:rPr>
              <a:t>und </a:t>
            </a:r>
            <a:r>
              <a:rPr lang="de-DE" altLang="de-DE" sz="3300" dirty="0" smtClean="0">
                <a:cs typeface="Arial" panose="020B0604020202020204" pitchFamily="34" charset="0"/>
              </a:rPr>
              <a:t>9/2019 </a:t>
            </a:r>
            <a:endParaRPr lang="de-DE" altLang="de-DE" sz="3300" dirty="0"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Erhebung von: </a:t>
            </a:r>
            <a:endParaRPr lang="de-DE" altLang="de-DE" sz="3300" dirty="0" smtClean="0">
              <a:cs typeface="Arial" panose="020B0604020202020204" pitchFamily="34" charset="0"/>
            </a:endParaRPr>
          </a:p>
          <a:p>
            <a:pPr marL="1620000" lvl="1" indent="-4572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Strukturdaten der Kliniken (Einrichtungstyp, Patientenzahl, Zugang zu Behandlungsoptionen) </a:t>
            </a:r>
          </a:p>
          <a:p>
            <a:pPr marL="1620000" lvl="1" indent="-4572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de-DE" altLang="de-DE" sz="3300" dirty="0" smtClean="0">
                <a:cs typeface="Arial" panose="020B0604020202020204" pitchFamily="34" charset="0"/>
              </a:rPr>
              <a:t>Angaben </a:t>
            </a:r>
            <a:r>
              <a:rPr lang="de-DE" altLang="de-DE" sz="3300" dirty="0">
                <a:cs typeface="Arial" panose="020B0604020202020204" pitchFamily="34" charset="0"/>
              </a:rPr>
              <a:t>zu Stand der Erkrankung, Diagnostik und Behandlung </a:t>
            </a:r>
          </a:p>
          <a:p>
            <a:pPr marL="1620000" lvl="1" indent="-4572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de-DE" altLang="de-DE" sz="3300" dirty="0" smtClean="0">
                <a:cs typeface="Arial" panose="020B0604020202020204" pitchFamily="34" charset="0"/>
              </a:rPr>
              <a:t>soziodemographische </a:t>
            </a:r>
            <a:r>
              <a:rPr lang="de-DE" altLang="de-DE" sz="3300" dirty="0">
                <a:cs typeface="Arial" panose="020B0604020202020204" pitchFamily="34" charset="0"/>
              </a:rPr>
              <a:t>Angaben, Lebensqualität (QoL), psychische Belastung, Schmerzbelastung, Lebensstil, </a:t>
            </a:r>
            <a:r>
              <a:rPr lang="de-DE" altLang="de-DE" sz="3300" dirty="0" smtClean="0">
                <a:cs typeface="Arial" panose="020B0604020202020204" pitchFamily="34" charset="0"/>
              </a:rPr>
              <a:t>Behandlungs-zufriedenheit</a:t>
            </a:r>
            <a:r>
              <a:rPr lang="de-DE" altLang="de-DE" sz="3300" dirty="0">
                <a:cs typeface="Arial" panose="020B0604020202020204" pitchFamily="34" charset="0"/>
              </a:rPr>
              <a:t>, Partizipation und Umgang mit der Erkrankung</a:t>
            </a:r>
          </a:p>
          <a:p>
            <a:pPr marL="1620000" lvl="1" indent="-457200" algn="just">
              <a:buSzPct val="95000"/>
              <a:buFont typeface="Arial" panose="020B0604020202020204" pitchFamily="34" charset="0"/>
              <a:buChar char="•"/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Befragung spezifische Patientengruppen im </a:t>
            </a:r>
            <a:r>
              <a:rPr lang="de-DE" altLang="de-DE" sz="3300" dirty="0" smtClean="0">
                <a:cs typeface="Arial" panose="020B0604020202020204" pitchFamily="34" charset="0"/>
              </a:rPr>
              <a:t>Follow-Up </a:t>
            </a:r>
            <a:endParaRPr lang="de-DE" altLang="de-DE" sz="3300" dirty="0"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Studiendaten werden durch die Datenbank REDCap</a:t>
            </a:r>
            <a:r>
              <a:rPr lang="de-DE" altLang="de-DE" sz="3300" dirty="0" smtClean="0">
                <a:cs typeface="Arial" panose="020B0604020202020204" pitchFamily="34" charset="0"/>
              </a:rPr>
              <a:t>™ gesammelt </a:t>
            </a:r>
            <a:r>
              <a:rPr lang="de-DE" altLang="de-DE" sz="3300" dirty="0">
                <a:cs typeface="Arial" panose="020B0604020202020204" pitchFamily="34" charset="0"/>
              </a:rPr>
              <a:t>und </a:t>
            </a:r>
            <a:r>
              <a:rPr lang="de-DE" altLang="de-DE" sz="3300" dirty="0" smtClean="0">
                <a:cs typeface="Arial" panose="020B0604020202020204" pitchFamily="34" charset="0"/>
              </a:rPr>
              <a:t>verwaltet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altLang="de-DE" sz="3300" dirty="0" smtClean="0">
                <a:cs typeface="Arial" panose="020B0604020202020204" pitchFamily="34" charset="0"/>
              </a:rPr>
              <a:t>finanziert von der Deutschen Krebshilfe</a:t>
            </a:r>
            <a:endParaRPr lang="de-DE" altLang="de-DE" sz="3300" dirty="0">
              <a:cs typeface="Arial" panose="020B0604020202020204" pitchFamily="34" charset="0"/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700724" y="37839340"/>
            <a:ext cx="31330561" cy="1107996"/>
          </a:xfrm>
          <a:prstGeom prst="rect">
            <a:avLst/>
          </a:prstGeom>
        </p:spPr>
        <p:txBody>
          <a:bodyPr wrap="square" lIns="288000" rIns="288000">
            <a:spAutoFit/>
          </a:bodyPr>
          <a:lstStyle/>
          <a:p>
            <a:r>
              <a:rPr lang="de-DE" altLang="de-DE" sz="3300" dirty="0">
                <a:cs typeface="Arial" panose="020B0604020202020204" pitchFamily="34" charset="0"/>
              </a:rPr>
              <a:t>Die Ergebnisse der </a:t>
            </a:r>
            <a:r>
              <a:rPr lang="de-DE" altLang="de-DE" sz="3300" dirty="0" smtClean="0">
                <a:cs typeface="Arial" panose="020B0604020202020204" pitchFamily="34" charset="0"/>
              </a:rPr>
              <a:t>Untersuchung </a:t>
            </a:r>
            <a:r>
              <a:rPr lang="de-DE" altLang="de-DE" sz="3300" dirty="0">
                <a:cs typeface="Arial" panose="020B0604020202020204" pitchFamily="34" charset="0"/>
              </a:rPr>
              <a:t>sind für Ende 2019 zu erwarten. </a:t>
            </a:r>
            <a:r>
              <a:rPr lang="de-DE" sz="3300" dirty="0" smtClean="0">
                <a:cs typeface="Arial" panose="020B0604020202020204" pitchFamily="34" charset="0"/>
              </a:rPr>
              <a:t>Genauere </a:t>
            </a:r>
            <a:r>
              <a:rPr lang="de-DE" sz="3300" dirty="0">
                <a:cs typeface="Arial" panose="020B0604020202020204" pitchFamily="34" charset="0"/>
              </a:rPr>
              <a:t>Kenntnisse über den Stand der Versorgung von Sarkompatienten in </a:t>
            </a:r>
            <a:r>
              <a:rPr lang="de-DE" sz="3300" dirty="0" smtClean="0">
                <a:cs typeface="Arial" panose="020B0604020202020204" pitchFamily="34" charset="0"/>
              </a:rPr>
              <a:t>Deutschland </a:t>
            </a:r>
            <a:r>
              <a:rPr lang="de-DE" sz="3300" dirty="0">
                <a:cs typeface="Arial" panose="020B0604020202020204" pitchFamily="34" charset="0"/>
              </a:rPr>
              <a:t>sowie über mögliche Zusammenhänge mit Parametern der </a:t>
            </a:r>
            <a:r>
              <a:rPr lang="de-DE" sz="3300" dirty="0" smtClean="0">
                <a:cs typeface="Arial" panose="020B0604020202020204" pitchFamily="34" charset="0"/>
              </a:rPr>
              <a:t>Lebensqualität </a:t>
            </a:r>
            <a:r>
              <a:rPr lang="de-DE" sz="3300" dirty="0">
                <a:cs typeface="Arial" panose="020B0604020202020204" pitchFamily="34" charset="0"/>
              </a:rPr>
              <a:t>der Patienten können dazu beitragen, die Versorgungssituation der </a:t>
            </a:r>
            <a:r>
              <a:rPr lang="de-DE" sz="3300" dirty="0" smtClean="0">
                <a:cs typeface="Arial" panose="020B0604020202020204" pitchFamily="34" charset="0"/>
              </a:rPr>
              <a:t>Patienten zu verbessern.</a:t>
            </a:r>
            <a:endParaRPr lang="en-US" sz="3300" dirty="0">
              <a:cs typeface="Arial" panose="020B0604020202020204" pitchFamily="34" charset="0"/>
            </a:endParaRPr>
          </a:p>
        </p:txBody>
      </p:sp>
      <p:pic>
        <p:nvPicPr>
          <p:cNvPr id="6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996" y="3247755"/>
            <a:ext cx="8194054" cy="190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hteck 30"/>
          <p:cNvSpPr/>
          <p:nvPr/>
        </p:nvSpPr>
        <p:spPr>
          <a:xfrm>
            <a:off x="14570793" y="26278521"/>
            <a:ext cx="17306922" cy="6652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r>
              <a:rPr lang="de-DE" sz="3600" b="1" cap="all" dirty="0" smtClean="0">
                <a:cs typeface="Arial" pitchFamily="34" charset="0"/>
              </a:rPr>
              <a:t>Fragestellungen</a:t>
            </a:r>
            <a:endParaRPr lang="de-DE" sz="3600" b="1" cap="all" dirty="0">
              <a:cs typeface="Arial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4545838" y="27094487"/>
            <a:ext cx="17331876" cy="5332774"/>
          </a:xfrm>
          <a:prstGeom prst="rect">
            <a:avLst/>
          </a:prstGeom>
          <a:solidFill>
            <a:schemeClr val="bg1"/>
          </a:solidFill>
        </p:spPr>
        <p:txBody>
          <a:bodyPr wrap="square" lIns="180000" tIns="180000" rIns="180000" bIns="72000">
            <a:spAutoFit/>
          </a:bodyPr>
          <a:lstStyle/>
          <a:p>
            <a:pPr algn="just">
              <a:defRPr/>
            </a:pPr>
            <a:r>
              <a:rPr lang="de-DE" sz="3300" dirty="0" smtClean="0">
                <a:cs typeface="Arial" panose="020B0604020202020204" pitchFamily="34" charset="0"/>
              </a:rPr>
              <a:t>Forschungsfragen </a:t>
            </a:r>
            <a:r>
              <a:rPr lang="de-DE" sz="3300" dirty="0">
                <a:cs typeface="Arial" panose="020B0604020202020204" pitchFamily="34" charset="0"/>
              </a:rPr>
              <a:t>sind </a:t>
            </a:r>
            <a:r>
              <a:rPr lang="de-DE" sz="3300" dirty="0" smtClean="0">
                <a:cs typeface="Arial" panose="020B0604020202020204" pitchFamily="34" charset="0"/>
              </a:rPr>
              <a:t>u.a.: </a:t>
            </a:r>
            <a:endParaRPr lang="de-DE" sz="3300" dirty="0"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  <a:defRPr/>
            </a:pPr>
            <a:r>
              <a:rPr lang="de-DE" sz="3300" dirty="0">
                <a:cs typeface="Arial" panose="020B0604020202020204" pitchFamily="34" charset="0"/>
              </a:rPr>
              <a:t>Welche Bereiche der Lebensqualität sind bei Sarkompatienten eingeschränkt? Lassen sich Unterschiede in der Beeinträchtigung der QoL bei speziellen Gruppen von Sarkompatienten finden?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sz="3300" dirty="0">
                <a:cs typeface="Arial" panose="020B0604020202020204" pitchFamily="34" charset="0"/>
              </a:rPr>
              <a:t>Welche klinischen und soziodemographischen Patientenfaktoren und welche Faktoren / Charakteristika der Behandler sind mit guter bzw. schlechter QoL assoziiert?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sz="3300" dirty="0">
                <a:cs typeface="Arial" panose="020B0604020202020204" pitchFamily="34" charset="0"/>
              </a:rPr>
              <a:t>Wie entwickeln sich die verschiedenen Lebensqualitätsbereiche im Zeitverlauf? Welchen Einfluss haben Änderungen in den klinischen Parametern auf die Lebensqualität?</a:t>
            </a:r>
          </a:p>
          <a:p>
            <a:pPr marL="457200" indent="-457200" algn="just">
              <a:buFontTx/>
              <a:buChar char="-"/>
              <a:defRPr/>
            </a:pPr>
            <a:r>
              <a:rPr lang="de-DE" sz="3300" dirty="0" smtClean="0">
                <a:cs typeface="Arial" panose="020B0604020202020204" pitchFamily="34" charset="0"/>
              </a:rPr>
              <a:t>Wie </a:t>
            </a:r>
            <a:r>
              <a:rPr lang="de-DE" sz="3300" dirty="0">
                <a:cs typeface="Arial" panose="020B0604020202020204" pitchFamily="34" charset="0"/>
              </a:rPr>
              <a:t>werden Sarkompatienten bundesweit behandelt? Zeigen sich Unterschiede</a:t>
            </a:r>
            <a:br>
              <a:rPr lang="de-DE" sz="3300" dirty="0">
                <a:cs typeface="Arial" panose="020B0604020202020204" pitchFamily="34" charset="0"/>
              </a:rPr>
            </a:br>
            <a:r>
              <a:rPr lang="de-DE" sz="3300" dirty="0">
                <a:cs typeface="Arial" panose="020B0604020202020204" pitchFamily="34" charset="0"/>
              </a:rPr>
              <a:t>hinsichtlich der behandelnden Einrichtungen</a:t>
            </a:r>
            <a:r>
              <a:rPr lang="de-DE" sz="3300" dirty="0" smtClean="0">
                <a:cs typeface="Arial" panose="020B0604020202020204" pitchFamily="34" charset="0"/>
              </a:rPr>
              <a:t>?</a:t>
            </a:r>
            <a:endParaRPr lang="de-DE" altLang="de-DE" sz="3300" dirty="0">
              <a:cs typeface="Arial" panose="020B0604020202020204" pitchFamily="34" charset="0"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429854" y="39302231"/>
            <a:ext cx="31447861" cy="1784350"/>
          </a:xfrm>
          <a:prstGeom prst="rect">
            <a:avLst/>
          </a:prstGeom>
          <a:solidFill>
            <a:schemeClr val="bg1"/>
          </a:solidFill>
          <a:ln w="38100">
            <a:solidFill>
              <a:srgbClr val="006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endParaRPr lang="de-DE" dirty="0"/>
          </a:p>
        </p:txBody>
      </p:sp>
      <p:pic>
        <p:nvPicPr>
          <p:cNvPr id="55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6859" y="39334625"/>
            <a:ext cx="3038595" cy="1751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3933" y="39394181"/>
            <a:ext cx="8319772" cy="1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hteck 51"/>
          <p:cNvSpPr/>
          <p:nvPr/>
        </p:nvSpPr>
        <p:spPr>
          <a:xfrm>
            <a:off x="462015" y="26278521"/>
            <a:ext cx="13615935" cy="10304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Rechteck 45"/>
          <p:cNvSpPr/>
          <p:nvPr/>
        </p:nvSpPr>
        <p:spPr>
          <a:xfrm>
            <a:off x="547154" y="5411027"/>
            <a:ext cx="22587576" cy="2246769"/>
          </a:xfrm>
          <a:prstGeom prst="rect">
            <a:avLst/>
          </a:prstGeom>
        </p:spPr>
        <p:txBody>
          <a:bodyPr wrap="square" lIns="288000" rIns="288000">
            <a:spAutoFit/>
          </a:bodyPr>
          <a:lstStyle/>
          <a:p>
            <a:pPr algn="ctr">
              <a:defRPr/>
            </a:pPr>
            <a:r>
              <a:rPr lang="en-US" sz="2800" baseline="30000" dirty="0" smtClean="0"/>
              <a:t>1</a:t>
            </a:r>
            <a:r>
              <a:rPr lang="de-DE" altLang="de-DE" sz="2800" dirty="0" smtClean="0">
                <a:cs typeface="Arial" panose="020B0604020202020204" pitchFamily="34" charset="0"/>
              </a:rPr>
              <a:t>Medizinische </a:t>
            </a:r>
            <a:r>
              <a:rPr lang="de-DE" altLang="de-DE" sz="2800" dirty="0">
                <a:cs typeface="Arial" panose="020B0604020202020204" pitchFamily="34" charset="0"/>
              </a:rPr>
              <a:t>Klinik </a:t>
            </a:r>
            <a:r>
              <a:rPr lang="de-DE" altLang="de-DE" sz="2800" dirty="0" smtClean="0">
                <a:cs typeface="Arial" panose="020B0604020202020204" pitchFamily="34" charset="0"/>
              </a:rPr>
              <a:t>und Poliklinik 1</a:t>
            </a:r>
            <a:r>
              <a:rPr lang="de-DE" altLang="de-DE" sz="2800" dirty="0">
                <a:cs typeface="Arial" panose="020B0604020202020204" pitchFamily="34" charset="0"/>
              </a:rPr>
              <a:t>, Universitätsklinikum Carl Gustav Carus, </a:t>
            </a:r>
            <a:r>
              <a:rPr lang="de-DE" altLang="de-DE" sz="2800" dirty="0" smtClean="0">
                <a:cs typeface="Arial" panose="020B0604020202020204" pitchFamily="34" charset="0"/>
              </a:rPr>
              <a:t>Dresden; </a:t>
            </a:r>
            <a:r>
              <a:rPr lang="en-US" sz="2800" baseline="30000" dirty="0" smtClean="0"/>
              <a:t>2</a:t>
            </a:r>
            <a:r>
              <a:rPr lang="de-DE" altLang="de-DE" sz="2800" dirty="0" smtClean="0">
                <a:cs typeface="Arial" panose="020B0604020202020204" pitchFamily="34" charset="0"/>
              </a:rPr>
              <a:t>Interdisziplinäres Tumorzentrum Mannheim, </a:t>
            </a:r>
            <a:r>
              <a:rPr lang="de-DE" altLang="de-DE" sz="2800" dirty="0">
                <a:cs typeface="Arial" panose="020B0604020202020204" pitchFamily="34" charset="0"/>
              </a:rPr>
              <a:t>Sarkomzentrum, </a:t>
            </a:r>
            <a:r>
              <a:rPr lang="de-DE" altLang="de-DE" sz="2800" dirty="0" smtClean="0">
                <a:cs typeface="Arial" panose="020B0604020202020204" pitchFamily="34" charset="0"/>
              </a:rPr>
              <a:t>Universitätsmedizin Mannheim; </a:t>
            </a:r>
            <a:r>
              <a:rPr lang="de-DE" sz="2800" baseline="30000" dirty="0" smtClean="0"/>
              <a:t>3</a:t>
            </a:r>
            <a:r>
              <a:rPr lang="de-DE" sz="2800" dirty="0" smtClean="0">
                <a:cs typeface="Arial" panose="020B0604020202020204" pitchFamily="34" charset="0"/>
              </a:rPr>
              <a:t>Sarkomzentrum </a:t>
            </a:r>
            <a:r>
              <a:rPr lang="de-DE" sz="2800" dirty="0">
                <a:cs typeface="Arial" panose="020B0604020202020204" pitchFamily="34" charset="0"/>
              </a:rPr>
              <a:t>Berlin-Brandenburg, </a:t>
            </a:r>
            <a:r>
              <a:rPr lang="de-DE" sz="2800" dirty="0" smtClean="0">
                <a:cs typeface="Arial" panose="020B0604020202020204" pitchFamily="34" charset="0"/>
              </a:rPr>
              <a:t>HELIOS Klinikum Berlin-Buch; </a:t>
            </a:r>
            <a:r>
              <a:rPr lang="de-DE" sz="2800" baseline="30000" dirty="0" smtClean="0"/>
              <a:t>4</a:t>
            </a:r>
            <a:r>
              <a:rPr lang="de-DE" sz="2800" dirty="0" smtClean="0">
                <a:cs typeface="Arial" panose="020B0604020202020204" pitchFamily="34" charset="0"/>
              </a:rPr>
              <a:t>Das </a:t>
            </a:r>
            <a:r>
              <a:rPr lang="de-DE" sz="2800" dirty="0">
                <a:cs typeface="Arial" panose="020B0604020202020204" pitchFamily="34" charset="0"/>
              </a:rPr>
              <a:t>Lebenshaus e.V., Bad </a:t>
            </a:r>
            <a:r>
              <a:rPr lang="de-DE" sz="2800" dirty="0" smtClean="0">
                <a:cs typeface="Arial" panose="020B0604020202020204" pitchFamily="34" charset="0"/>
              </a:rPr>
              <a:t>Nauheim; </a:t>
            </a:r>
            <a:r>
              <a:rPr lang="en-US" sz="2800" baseline="30000" dirty="0" smtClean="0"/>
              <a:t>5</a:t>
            </a:r>
            <a:r>
              <a:rPr lang="de-DE" sz="2800" dirty="0" smtClean="0">
                <a:cs typeface="Arial" panose="020B0604020202020204" pitchFamily="34" charset="0"/>
              </a:rPr>
              <a:t>UniversitätsKrebsCentrum</a:t>
            </a:r>
            <a:r>
              <a:rPr lang="de-DE" sz="2800" dirty="0">
                <a:cs typeface="Arial" panose="020B0604020202020204" pitchFamily="34" charset="0"/>
              </a:rPr>
              <a:t>, </a:t>
            </a:r>
            <a:r>
              <a:rPr lang="de-DE" altLang="de-DE" sz="2800" dirty="0">
                <a:cs typeface="Arial" panose="020B0604020202020204" pitchFamily="34" charset="0"/>
              </a:rPr>
              <a:t>Universitätsklinikum Carl Gustav Carus, </a:t>
            </a:r>
            <a:r>
              <a:rPr lang="de-DE" altLang="de-DE" sz="2800" dirty="0" smtClean="0">
                <a:cs typeface="Arial" panose="020B0604020202020204" pitchFamily="34" charset="0"/>
              </a:rPr>
              <a:t>Dresden; </a:t>
            </a:r>
            <a:r>
              <a:rPr lang="en-US" sz="2800" baseline="30000" dirty="0" smtClean="0"/>
              <a:t>6</a:t>
            </a:r>
            <a:r>
              <a:rPr lang="de-DE" sz="2800" dirty="0" smtClean="0">
                <a:cs typeface="Arial" panose="020B0604020202020204" pitchFamily="34" charset="0"/>
              </a:rPr>
              <a:t>Zentralbereich </a:t>
            </a:r>
            <a:r>
              <a:rPr lang="de-DE" sz="2800" dirty="0">
                <a:cs typeface="Arial" panose="020B0604020202020204" pitchFamily="34" charset="0"/>
              </a:rPr>
              <a:t>Qualitäts- und Medizinisches Risikomanagement</a:t>
            </a:r>
            <a:r>
              <a:rPr lang="en-US" sz="2800" dirty="0">
                <a:cs typeface="Arial" panose="020B0604020202020204" pitchFamily="34" charset="0"/>
              </a:rPr>
              <a:t>, </a:t>
            </a:r>
            <a:r>
              <a:rPr lang="de-DE" altLang="de-DE" sz="2800" dirty="0">
                <a:cs typeface="Arial" panose="020B0604020202020204" pitchFamily="34" charset="0"/>
              </a:rPr>
              <a:t>Universitätsklinikum Carl Gustav Carus, </a:t>
            </a:r>
            <a:r>
              <a:rPr lang="de-DE" altLang="de-DE" sz="2800" dirty="0" smtClean="0">
                <a:cs typeface="Arial" panose="020B0604020202020204" pitchFamily="34" charset="0"/>
              </a:rPr>
              <a:t>Dresden; </a:t>
            </a:r>
            <a:r>
              <a:rPr lang="en-US" sz="2800" baseline="30000" dirty="0" smtClean="0"/>
              <a:t>7</a:t>
            </a:r>
            <a:r>
              <a:rPr lang="de-DE" sz="2800" dirty="0" smtClean="0">
                <a:cs typeface="Arial" panose="020B0604020202020204" pitchFamily="34" charset="0"/>
              </a:rPr>
              <a:t>Nationales Zentrum für Tumorerkrankungen Dresden</a:t>
            </a:r>
            <a:r>
              <a:rPr lang="de-DE" altLang="de-DE" sz="2800" dirty="0" smtClean="0">
                <a:cs typeface="Arial" panose="020B0604020202020204" pitchFamily="34" charset="0"/>
              </a:rPr>
              <a:t> </a:t>
            </a:r>
            <a:r>
              <a:rPr lang="en-US" sz="2800" baseline="30000" dirty="0" smtClean="0"/>
              <a:t>8</a:t>
            </a:r>
            <a:r>
              <a:rPr lang="de-DE" sz="2800" dirty="0" smtClean="0">
                <a:cs typeface="Arial" panose="020B0604020202020204" pitchFamily="34" charset="0"/>
              </a:rPr>
              <a:t>Zentrum </a:t>
            </a:r>
            <a:r>
              <a:rPr lang="de-DE" sz="2800" dirty="0">
                <a:cs typeface="Arial" panose="020B0604020202020204" pitchFamily="34" charset="0"/>
              </a:rPr>
              <a:t>für Evidenzbasierte Gesundheitsversorgung</a:t>
            </a:r>
            <a:r>
              <a:rPr lang="de-DE" altLang="de-DE" sz="2800" dirty="0">
                <a:cs typeface="Arial" panose="020B0604020202020204" pitchFamily="34" charset="0"/>
              </a:rPr>
              <a:t>, Universitätsklinikum Carl Gustav Carus, Dresden</a:t>
            </a:r>
            <a:r>
              <a:rPr lang="de-DE" altLang="de-DE" sz="2800" dirty="0" smtClean="0">
                <a:cs typeface="Arial" panose="020B0604020202020204" pitchFamily="34" charset="0"/>
              </a:rPr>
              <a:t>.</a:t>
            </a:r>
            <a:endParaRPr lang="de-DE" altLang="de-DE" sz="2800" dirty="0">
              <a:cs typeface="Arial" panose="020B0604020202020204" pitchFamily="34" charset="0"/>
            </a:endParaRPr>
          </a:p>
        </p:txBody>
      </p:sp>
      <p:grpSp>
        <p:nvGrpSpPr>
          <p:cNvPr id="53" name="Gruppieren 52"/>
          <p:cNvGrpSpPr/>
          <p:nvPr/>
        </p:nvGrpSpPr>
        <p:grpSpPr>
          <a:xfrm>
            <a:off x="9315790" y="39419135"/>
            <a:ext cx="6387836" cy="1596959"/>
            <a:chOff x="114" y="2900118"/>
            <a:chExt cx="6387836" cy="1596959"/>
          </a:xfrm>
        </p:grpSpPr>
        <p:sp>
          <p:nvSpPr>
            <p:cNvPr id="63" name="Abgerundetes Rechteck 62"/>
            <p:cNvSpPr/>
            <p:nvPr/>
          </p:nvSpPr>
          <p:spPr>
            <a:xfrm>
              <a:off x="114" y="2900118"/>
              <a:ext cx="6387836" cy="1596959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Abgerundetes Rechteck 4"/>
            <p:cNvSpPr/>
            <p:nvPr/>
          </p:nvSpPr>
          <p:spPr>
            <a:xfrm>
              <a:off x="46887" y="2946891"/>
              <a:ext cx="6294290" cy="1503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kern="1200" noProof="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Informationen unter www.prosastudie.de</a:t>
              </a:r>
              <a:endParaRPr lang="de-DE" sz="4000" kern="1200" noProof="0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65" name="Gruppieren 64"/>
          <p:cNvGrpSpPr/>
          <p:nvPr/>
        </p:nvGrpSpPr>
        <p:grpSpPr>
          <a:xfrm>
            <a:off x="986312" y="39394181"/>
            <a:ext cx="6387836" cy="1596959"/>
            <a:chOff x="114" y="744223"/>
            <a:chExt cx="6387836" cy="1596959"/>
          </a:xfrm>
        </p:grpSpPr>
        <p:sp>
          <p:nvSpPr>
            <p:cNvPr id="66" name="Abgerundetes Rechteck 65"/>
            <p:cNvSpPr/>
            <p:nvPr/>
          </p:nvSpPr>
          <p:spPr>
            <a:xfrm>
              <a:off x="114" y="744223"/>
              <a:ext cx="6387836" cy="1596959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Abgerundetes Rechteck 4"/>
            <p:cNvSpPr/>
            <p:nvPr/>
          </p:nvSpPr>
          <p:spPr>
            <a:xfrm>
              <a:off x="46887" y="790996"/>
              <a:ext cx="6294290" cy="1503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kern="1200" noProof="0" dirty="0" smtClean="0">
                  <a:cs typeface="Arial" panose="020B0604020202020204" pitchFamily="34" charset="0"/>
                </a:rPr>
                <a:t>Die Studie nimmt weiterhin Studienzentren auf</a:t>
              </a:r>
              <a:endParaRPr lang="de-DE" sz="4000" kern="1200" noProof="0" dirty="0">
                <a:cs typeface="Arial" panose="020B0604020202020204" pitchFamily="34" charset="0"/>
              </a:endParaRPr>
            </a:p>
          </p:txBody>
        </p:sp>
      </p:grpSp>
      <p:sp>
        <p:nvSpPr>
          <p:cNvPr id="68" name="Pfeil nach rechts 67"/>
          <p:cNvSpPr/>
          <p:nvPr/>
        </p:nvSpPr>
        <p:spPr>
          <a:xfrm rot="10800000" flipH="1" flipV="1">
            <a:off x="7573131" y="39956319"/>
            <a:ext cx="1535254" cy="476171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3" name="Rechteck 72"/>
          <p:cNvSpPr/>
          <p:nvPr/>
        </p:nvSpPr>
        <p:spPr>
          <a:xfrm>
            <a:off x="14502634" y="33475538"/>
            <a:ext cx="17335926" cy="6652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r>
              <a:rPr lang="de-DE" sz="3600" b="1" cap="all" dirty="0" smtClean="0">
                <a:cs typeface="Arial" pitchFamily="34" charset="0"/>
              </a:rPr>
              <a:t>rekrutierungsstand</a:t>
            </a:r>
            <a:endParaRPr lang="de-DE" sz="3600" b="1" cap="all" dirty="0">
              <a:cs typeface="Arial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14524726" y="34264488"/>
            <a:ext cx="17335926" cy="1777955"/>
          </a:xfrm>
          <a:prstGeom prst="rect">
            <a:avLst/>
          </a:prstGeom>
          <a:solidFill>
            <a:schemeClr val="bg1"/>
          </a:solidFill>
        </p:spPr>
        <p:txBody>
          <a:bodyPr wrap="square" lIns="180000" tIns="180000" rIns="180000" bIns="72000">
            <a:spAutoFit/>
          </a:bodyPr>
          <a:lstStyle/>
          <a:p>
            <a:pPr marL="457200" indent="-457200">
              <a:buFontTx/>
              <a:buChar char="-"/>
              <a:defRPr/>
            </a:pPr>
            <a:r>
              <a:rPr lang="de-DE" altLang="de-DE" sz="3300" dirty="0" smtClean="0">
                <a:cs typeface="Arial" panose="020B0604020202020204" pitchFamily="34" charset="0"/>
              </a:rPr>
              <a:t>Studienstart </a:t>
            </a:r>
            <a:r>
              <a:rPr lang="de-DE" altLang="de-DE" sz="3300" dirty="0">
                <a:cs typeface="Arial" panose="020B0604020202020204" pitchFamily="34" charset="0"/>
              </a:rPr>
              <a:t>war </a:t>
            </a:r>
            <a:r>
              <a:rPr lang="de-DE" altLang="de-DE" sz="3300" dirty="0" smtClean="0">
                <a:cs typeface="Arial" panose="020B0604020202020204" pitchFamily="34" charset="0"/>
              </a:rPr>
              <a:t>09/2017</a:t>
            </a:r>
          </a:p>
          <a:p>
            <a:pPr marL="457200" indent="-457200">
              <a:buFontTx/>
              <a:buChar char="-"/>
              <a:defRPr/>
            </a:pPr>
            <a:r>
              <a:rPr lang="de-DE" altLang="de-DE" sz="3300" smtClean="0">
                <a:cs typeface="Arial" panose="020B0604020202020204" pitchFamily="34" charset="0"/>
              </a:rPr>
              <a:t>Stand </a:t>
            </a:r>
            <a:r>
              <a:rPr lang="de-DE" altLang="de-DE" sz="3300" smtClean="0">
                <a:cs typeface="Arial" panose="020B0604020202020204" pitchFamily="34" charset="0"/>
              </a:rPr>
              <a:t>14.03.2018</a:t>
            </a:r>
            <a:r>
              <a:rPr lang="de-DE" altLang="de-DE" sz="3300" smtClean="0">
                <a:cs typeface="Arial" panose="020B0604020202020204" pitchFamily="34" charset="0"/>
              </a:rPr>
              <a:t>: </a:t>
            </a:r>
            <a:r>
              <a:rPr lang="de-DE" altLang="de-DE" sz="3300" smtClean="0">
                <a:cs typeface="Arial" panose="020B0604020202020204" pitchFamily="34" charset="0"/>
              </a:rPr>
              <a:t>248 </a:t>
            </a:r>
            <a:r>
              <a:rPr lang="de-DE" altLang="de-DE" sz="3300" dirty="0" smtClean="0">
                <a:cs typeface="Arial" panose="020B0604020202020204" pitchFamily="34" charset="0"/>
              </a:rPr>
              <a:t>Patienten </a:t>
            </a:r>
            <a:r>
              <a:rPr lang="de-DE" altLang="de-DE" sz="3300" dirty="0">
                <a:cs typeface="Arial" panose="020B0604020202020204" pitchFamily="34" charset="0"/>
              </a:rPr>
              <a:t>aus </a:t>
            </a:r>
            <a:r>
              <a:rPr lang="de-DE" altLang="de-DE" sz="3300" dirty="0" smtClean="0">
                <a:cs typeface="Arial" panose="020B0604020202020204" pitchFamily="34" charset="0"/>
              </a:rPr>
              <a:t>28 initiierten Studienzentren </a:t>
            </a:r>
            <a:r>
              <a:rPr lang="de-DE" altLang="de-DE" sz="3300" dirty="0">
                <a:cs typeface="Arial" panose="020B0604020202020204" pitchFamily="34" charset="0"/>
              </a:rPr>
              <a:t>und Subzentren </a:t>
            </a:r>
            <a:r>
              <a:rPr lang="de-DE" altLang="de-DE" sz="3300" dirty="0" smtClean="0">
                <a:cs typeface="Arial" panose="020B0604020202020204" pitchFamily="34" charset="0"/>
              </a:rPr>
              <a:t>wurden    </a:t>
            </a:r>
          </a:p>
          <a:p>
            <a:pPr>
              <a:defRPr/>
            </a:pPr>
            <a:r>
              <a:rPr lang="de-DE" altLang="de-DE" sz="3300" dirty="0">
                <a:cs typeface="Arial" panose="020B0604020202020204" pitchFamily="34" charset="0"/>
              </a:rPr>
              <a:t> </a:t>
            </a:r>
            <a:r>
              <a:rPr lang="de-DE" altLang="de-DE" sz="3300" dirty="0" smtClean="0">
                <a:cs typeface="Arial" panose="020B0604020202020204" pitchFamily="34" charset="0"/>
              </a:rPr>
              <a:t>    eingeschlossen</a:t>
            </a:r>
            <a:r>
              <a:rPr lang="de-DE" altLang="de-DE" sz="3300" dirty="0">
                <a:cs typeface="Arial" panose="020B0604020202020204" pitchFamily="34" charset="0"/>
              </a:rPr>
              <a:t>. </a:t>
            </a:r>
            <a:r>
              <a:rPr lang="de-DE" altLang="de-DE" sz="3300" dirty="0" smtClean="0">
                <a:cs typeface="Arial" panose="020B0604020202020204" pitchFamily="34" charset="0"/>
              </a:rPr>
              <a:t>Weitere </a:t>
            </a:r>
            <a:r>
              <a:rPr lang="de-DE" altLang="de-DE" sz="3300" dirty="0" smtClean="0">
                <a:cs typeface="Arial" panose="020B0604020202020204" pitchFamily="34" charset="0"/>
              </a:rPr>
              <a:t>20 </a:t>
            </a:r>
            <a:r>
              <a:rPr lang="de-DE" altLang="de-DE" sz="3300" dirty="0">
                <a:cs typeface="Arial" panose="020B0604020202020204" pitchFamily="34" charset="0"/>
              </a:rPr>
              <a:t>Studienzentren befinden sich in </a:t>
            </a:r>
            <a:r>
              <a:rPr lang="de-DE" altLang="de-DE" sz="3300" dirty="0" smtClean="0">
                <a:cs typeface="Arial" panose="020B0604020202020204" pitchFamily="34" charset="0"/>
              </a:rPr>
              <a:t>Vorbereitung.</a:t>
            </a:r>
            <a:endParaRPr lang="de-DE" altLang="de-DE" sz="3300" dirty="0">
              <a:cs typeface="Arial" panose="020B0604020202020204" pitchFamily="34" charset="0"/>
            </a:endParaRPr>
          </a:p>
        </p:txBody>
      </p:sp>
      <p:grpSp>
        <p:nvGrpSpPr>
          <p:cNvPr id="76" name="Gruppieren 1"/>
          <p:cNvGrpSpPr>
            <a:grpSpLocks/>
          </p:cNvGrpSpPr>
          <p:nvPr/>
        </p:nvGrpSpPr>
        <p:grpSpPr bwMode="auto">
          <a:xfrm>
            <a:off x="547154" y="26611161"/>
            <a:ext cx="13531794" cy="9569894"/>
            <a:chOff x="20566847" y="14395927"/>
            <a:chExt cx="7985124" cy="6385093"/>
          </a:xfrm>
        </p:grpSpPr>
        <p:sp>
          <p:nvSpPr>
            <p:cNvPr id="77" name="Titel 1"/>
            <p:cNvSpPr txBox="1">
              <a:spLocks/>
            </p:cNvSpPr>
            <p:nvPr/>
          </p:nvSpPr>
          <p:spPr bwMode="auto">
            <a:xfrm>
              <a:off x="20566847" y="14395927"/>
              <a:ext cx="7886700" cy="775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8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8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8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8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8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de-DE" altLang="de-DE" sz="3600" dirty="0">
                  <a:solidFill>
                    <a:srgbClr val="000000"/>
                  </a:solidFill>
                  <a:latin typeface="+mn-lt"/>
                  <a:cs typeface="Arial" charset="0"/>
                </a:rPr>
                <a:t>Erhebung patientenbezogener Daten im Zeitverlauf </a:t>
              </a:r>
            </a:p>
          </p:txBody>
        </p:sp>
        <p:grpSp>
          <p:nvGrpSpPr>
            <p:cNvPr id="78" name="Gruppieren 4"/>
            <p:cNvGrpSpPr>
              <a:grpSpLocks/>
            </p:cNvGrpSpPr>
            <p:nvPr/>
          </p:nvGrpSpPr>
          <p:grpSpPr bwMode="auto">
            <a:xfrm>
              <a:off x="20657389" y="15799004"/>
              <a:ext cx="7894582" cy="4982016"/>
              <a:chOff x="785964" y="1361801"/>
              <a:chExt cx="10524197" cy="6026020"/>
            </a:xfrm>
          </p:grpSpPr>
          <p:sp>
            <p:nvSpPr>
              <p:cNvPr id="95" name="Freihandform 94"/>
              <p:cNvSpPr/>
              <p:nvPr/>
            </p:nvSpPr>
            <p:spPr>
              <a:xfrm>
                <a:off x="786070" y="5343770"/>
                <a:ext cx="1301105" cy="2044051"/>
              </a:xfrm>
              <a:custGeom>
                <a:avLst/>
                <a:gdLst>
                  <a:gd name="connsiteX0" fmla="*/ 0 w 2020453"/>
                  <a:gd name="connsiteY0" fmla="*/ 122579 h 1225788"/>
                  <a:gd name="connsiteX1" fmla="*/ 122579 w 2020453"/>
                  <a:gd name="connsiteY1" fmla="*/ 0 h 1225788"/>
                  <a:gd name="connsiteX2" fmla="*/ 1897874 w 2020453"/>
                  <a:gd name="connsiteY2" fmla="*/ 0 h 1225788"/>
                  <a:gd name="connsiteX3" fmla="*/ 2020453 w 2020453"/>
                  <a:gd name="connsiteY3" fmla="*/ 122579 h 1225788"/>
                  <a:gd name="connsiteX4" fmla="*/ 2020453 w 2020453"/>
                  <a:gd name="connsiteY4" fmla="*/ 1103209 h 1225788"/>
                  <a:gd name="connsiteX5" fmla="*/ 1897874 w 2020453"/>
                  <a:gd name="connsiteY5" fmla="*/ 1225788 h 1225788"/>
                  <a:gd name="connsiteX6" fmla="*/ 122579 w 2020453"/>
                  <a:gd name="connsiteY6" fmla="*/ 1225788 h 1225788"/>
                  <a:gd name="connsiteX7" fmla="*/ 0 w 2020453"/>
                  <a:gd name="connsiteY7" fmla="*/ 1103209 h 1225788"/>
                  <a:gd name="connsiteX8" fmla="*/ 0 w 2020453"/>
                  <a:gd name="connsiteY8" fmla="*/ 122579 h 1225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20453" h="1225788">
                    <a:moveTo>
                      <a:pt x="0" y="122579"/>
                    </a:moveTo>
                    <a:cubicBezTo>
                      <a:pt x="0" y="54880"/>
                      <a:pt x="54880" y="0"/>
                      <a:pt x="122579" y="0"/>
                    </a:cubicBezTo>
                    <a:lnTo>
                      <a:pt x="1897874" y="0"/>
                    </a:lnTo>
                    <a:cubicBezTo>
                      <a:pt x="1965573" y="0"/>
                      <a:pt x="2020453" y="54880"/>
                      <a:pt x="2020453" y="122579"/>
                    </a:cubicBezTo>
                    <a:lnTo>
                      <a:pt x="2020453" y="1103209"/>
                    </a:lnTo>
                    <a:cubicBezTo>
                      <a:pt x="2020453" y="1170908"/>
                      <a:pt x="1965573" y="1225788"/>
                      <a:pt x="1897874" y="1225788"/>
                    </a:cubicBezTo>
                    <a:lnTo>
                      <a:pt x="122579" y="1225788"/>
                    </a:lnTo>
                    <a:cubicBezTo>
                      <a:pt x="54880" y="1225788"/>
                      <a:pt x="0" y="1170908"/>
                      <a:pt x="0" y="1103209"/>
                    </a:cubicBezTo>
                    <a:lnTo>
                      <a:pt x="0" y="122579"/>
                    </a:lnTo>
                    <a:close/>
                  </a:path>
                </a:pathLst>
              </a:cu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  <p:txBody>
              <a:bodyPr lIns="175517" tIns="175517" rIns="175517" bIns="175517" spcCol="1270" anchor="ctr"/>
              <a:lstStyle/>
              <a:p>
                <a:pPr algn="ctr" defTabSz="173355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de-DE" sz="18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Klinik/ Praxis</a:t>
                </a:r>
              </a:p>
            </p:txBody>
          </p:sp>
          <p:sp>
            <p:nvSpPr>
              <p:cNvPr id="96" name="Freihandform 95"/>
              <p:cNvSpPr/>
              <p:nvPr/>
            </p:nvSpPr>
            <p:spPr>
              <a:xfrm>
                <a:off x="2324623" y="1361929"/>
                <a:ext cx="8985538" cy="503264"/>
              </a:xfrm>
              <a:custGeom>
                <a:avLst/>
                <a:gdLst>
                  <a:gd name="connsiteX0" fmla="*/ 0 w 8566722"/>
                  <a:gd name="connsiteY0" fmla="*/ 100214 h 501072"/>
                  <a:gd name="connsiteX1" fmla="*/ 8316186 w 8566722"/>
                  <a:gd name="connsiteY1" fmla="*/ 100214 h 501072"/>
                  <a:gd name="connsiteX2" fmla="*/ 8316186 w 8566722"/>
                  <a:gd name="connsiteY2" fmla="*/ 0 h 501072"/>
                  <a:gd name="connsiteX3" fmla="*/ 8566722 w 8566722"/>
                  <a:gd name="connsiteY3" fmla="*/ 250536 h 501072"/>
                  <a:gd name="connsiteX4" fmla="*/ 8316186 w 8566722"/>
                  <a:gd name="connsiteY4" fmla="*/ 501072 h 501072"/>
                  <a:gd name="connsiteX5" fmla="*/ 8316186 w 8566722"/>
                  <a:gd name="connsiteY5" fmla="*/ 400858 h 501072"/>
                  <a:gd name="connsiteX6" fmla="*/ 0 w 8566722"/>
                  <a:gd name="connsiteY6" fmla="*/ 400858 h 501072"/>
                  <a:gd name="connsiteX7" fmla="*/ 0 w 8566722"/>
                  <a:gd name="connsiteY7" fmla="*/ 100214 h 501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566722" h="501072">
                    <a:moveTo>
                      <a:pt x="0" y="100214"/>
                    </a:moveTo>
                    <a:lnTo>
                      <a:pt x="8316186" y="100214"/>
                    </a:lnTo>
                    <a:lnTo>
                      <a:pt x="8316186" y="0"/>
                    </a:lnTo>
                    <a:lnTo>
                      <a:pt x="8566722" y="250536"/>
                    </a:lnTo>
                    <a:lnTo>
                      <a:pt x="8316186" y="501072"/>
                    </a:lnTo>
                    <a:lnTo>
                      <a:pt x="8316186" y="400858"/>
                    </a:lnTo>
                    <a:lnTo>
                      <a:pt x="0" y="400858"/>
                    </a:lnTo>
                    <a:lnTo>
                      <a:pt x="0" y="100214"/>
                    </a:lnTo>
                    <a:close/>
                  </a:path>
                </a:pathLst>
              </a:custGeom>
              <a:solidFill>
                <a:srgbClr val="5B9BD5">
                  <a:tint val="60000"/>
                  <a:hueOff val="0"/>
                  <a:satOff val="0"/>
                  <a:lumOff val="0"/>
                  <a:alphaOff val="0"/>
                </a:srgbClr>
              </a:solidFill>
              <a:ln>
                <a:noFill/>
              </a:ln>
              <a:effectLst/>
            </p:spPr>
            <p:txBody>
              <a:bodyPr lIns="0" tIns="75161" rIns="112742" bIns="75161" spcCol="1270" anchor="ctr"/>
              <a:lstStyle/>
              <a:p>
                <a:pPr algn="ctr" defTabSz="700088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de-DE" sz="1800" kern="0" dirty="0">
                  <a:solidFill>
                    <a:prstClr val="white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97" name="Freihandform 96"/>
              <p:cNvSpPr/>
              <p:nvPr/>
            </p:nvSpPr>
            <p:spPr>
              <a:xfrm>
                <a:off x="786070" y="2062957"/>
                <a:ext cx="1310825" cy="2507468"/>
              </a:xfrm>
              <a:custGeom>
                <a:avLst/>
                <a:gdLst>
                  <a:gd name="connsiteX0" fmla="*/ 0 w 2020453"/>
                  <a:gd name="connsiteY0" fmla="*/ 121227 h 1212272"/>
                  <a:gd name="connsiteX1" fmla="*/ 121227 w 2020453"/>
                  <a:gd name="connsiteY1" fmla="*/ 0 h 1212272"/>
                  <a:gd name="connsiteX2" fmla="*/ 1899226 w 2020453"/>
                  <a:gd name="connsiteY2" fmla="*/ 0 h 1212272"/>
                  <a:gd name="connsiteX3" fmla="*/ 2020453 w 2020453"/>
                  <a:gd name="connsiteY3" fmla="*/ 121227 h 1212272"/>
                  <a:gd name="connsiteX4" fmla="*/ 2020453 w 2020453"/>
                  <a:gd name="connsiteY4" fmla="*/ 1091045 h 1212272"/>
                  <a:gd name="connsiteX5" fmla="*/ 1899226 w 2020453"/>
                  <a:gd name="connsiteY5" fmla="*/ 1212272 h 1212272"/>
                  <a:gd name="connsiteX6" fmla="*/ 121227 w 2020453"/>
                  <a:gd name="connsiteY6" fmla="*/ 1212272 h 1212272"/>
                  <a:gd name="connsiteX7" fmla="*/ 0 w 2020453"/>
                  <a:gd name="connsiteY7" fmla="*/ 1091045 h 1212272"/>
                  <a:gd name="connsiteX8" fmla="*/ 0 w 2020453"/>
                  <a:gd name="connsiteY8" fmla="*/ 121227 h 1212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20453" h="1212272">
                    <a:moveTo>
                      <a:pt x="0" y="121227"/>
                    </a:moveTo>
                    <a:cubicBezTo>
                      <a:pt x="0" y="54275"/>
                      <a:pt x="54275" y="0"/>
                      <a:pt x="121227" y="0"/>
                    </a:cubicBezTo>
                    <a:lnTo>
                      <a:pt x="1899226" y="0"/>
                    </a:lnTo>
                    <a:cubicBezTo>
                      <a:pt x="1966178" y="0"/>
                      <a:pt x="2020453" y="54275"/>
                      <a:pt x="2020453" y="121227"/>
                    </a:cubicBezTo>
                    <a:lnTo>
                      <a:pt x="2020453" y="1091045"/>
                    </a:lnTo>
                    <a:cubicBezTo>
                      <a:pt x="2020453" y="1157997"/>
                      <a:pt x="1966178" y="1212272"/>
                      <a:pt x="1899226" y="1212272"/>
                    </a:cubicBezTo>
                    <a:lnTo>
                      <a:pt x="121227" y="1212272"/>
                    </a:lnTo>
                    <a:cubicBezTo>
                      <a:pt x="54275" y="1212272"/>
                      <a:pt x="0" y="1157997"/>
                      <a:pt x="0" y="1091045"/>
                    </a:cubicBezTo>
                    <a:lnTo>
                      <a:pt x="0" y="121227"/>
                    </a:lnTo>
                    <a:close/>
                  </a:path>
                </a:pathLst>
              </a:cu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lIns="175220" tIns="175220" rIns="175220" bIns="175220" spcCol="1270" anchor="ctr"/>
              <a:lstStyle/>
              <a:p>
                <a:pPr algn="ctr" defTabSz="173355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de-DE" sz="18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Patient</a:t>
                </a:r>
              </a:p>
            </p:txBody>
          </p:sp>
        </p:grpSp>
        <p:sp>
          <p:nvSpPr>
            <p:cNvPr id="79" name="Freihandform 78"/>
            <p:cNvSpPr/>
            <p:nvPr/>
          </p:nvSpPr>
          <p:spPr>
            <a:xfrm>
              <a:off x="21754303" y="19064256"/>
              <a:ext cx="1141625" cy="1687480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u="sng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Basisdaten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ED Datum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Geschlecht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palliativ/ kurativ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Teilnahme</a:t>
              </a:r>
            </a:p>
          </p:txBody>
        </p:sp>
        <p:sp>
          <p:nvSpPr>
            <p:cNvPr id="80" name="Freihandform 79"/>
            <p:cNvSpPr/>
            <p:nvPr/>
          </p:nvSpPr>
          <p:spPr>
            <a:xfrm>
              <a:off x="23014674" y="19022771"/>
              <a:ext cx="1728061" cy="1728965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u="sng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CRF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Histologie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Staging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Behandlungen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Komorbiditäten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Struktur- und Qualitätskriterien</a:t>
              </a:r>
            </a:p>
          </p:txBody>
        </p:sp>
        <p:sp>
          <p:nvSpPr>
            <p:cNvPr id="81" name="Freihandform 80"/>
            <p:cNvSpPr/>
            <p:nvPr/>
          </p:nvSpPr>
          <p:spPr>
            <a:xfrm>
              <a:off x="21794927" y="15303725"/>
              <a:ext cx="1158291" cy="533209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algn="ctr"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t(-1) Rekrutierung</a:t>
              </a:r>
            </a:p>
          </p:txBody>
        </p:sp>
        <p:sp>
          <p:nvSpPr>
            <p:cNvPr id="82" name="Freihandform 81"/>
            <p:cNvSpPr/>
            <p:nvPr/>
          </p:nvSpPr>
          <p:spPr>
            <a:xfrm>
              <a:off x="20683509" y="15303725"/>
              <a:ext cx="976006" cy="533209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algn="ctr"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Datenquelle</a:t>
              </a:r>
            </a:p>
          </p:txBody>
        </p:sp>
        <p:sp>
          <p:nvSpPr>
            <p:cNvPr id="83" name="Freihandform 82"/>
            <p:cNvSpPr/>
            <p:nvPr/>
          </p:nvSpPr>
          <p:spPr>
            <a:xfrm>
              <a:off x="22988633" y="15295184"/>
              <a:ext cx="1727020" cy="551512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algn="ctr"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t0 Baseline</a:t>
              </a:r>
            </a:p>
          </p:txBody>
        </p:sp>
        <p:sp>
          <p:nvSpPr>
            <p:cNvPr id="84" name="Freihandform 83"/>
            <p:cNvSpPr/>
            <p:nvPr/>
          </p:nvSpPr>
          <p:spPr>
            <a:xfrm>
              <a:off x="24889605" y="19030092"/>
              <a:ext cx="1728061" cy="1721644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algn="ctr"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de-DE" sz="1800" kern="0" dirty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u="sng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Ereignisdaten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Krankheitsverlauf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Mortalität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Behandlungsverlauf</a:t>
              </a:r>
            </a:p>
            <a:p>
              <a:pPr marL="128588" indent="-128588" algn="ctr" defTabSz="1733550" eaLnBrk="1" hangingPunct="1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endParaRPr lang="de-DE" sz="1800" kern="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5" name="Freihandform 84"/>
            <p:cNvSpPr/>
            <p:nvPr/>
          </p:nvSpPr>
          <p:spPr>
            <a:xfrm>
              <a:off x="26755162" y="19014229"/>
              <a:ext cx="1661398" cy="1722865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u="sng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Ereignisdaten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Krankheitsverlauf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Mortalität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Behandlungsverlauf</a:t>
              </a:r>
            </a:p>
          </p:txBody>
        </p:sp>
        <p:sp>
          <p:nvSpPr>
            <p:cNvPr id="86" name="Freihandform 85"/>
            <p:cNvSpPr/>
            <p:nvPr/>
          </p:nvSpPr>
          <p:spPr>
            <a:xfrm>
              <a:off x="21767844" y="16384787"/>
              <a:ext cx="1158291" cy="2093793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u="sng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Basisdaten</a:t>
              </a:r>
            </a:p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keine</a:t>
              </a:r>
            </a:p>
          </p:txBody>
        </p:sp>
        <p:sp>
          <p:nvSpPr>
            <p:cNvPr id="87" name="Freihandform 86"/>
            <p:cNvSpPr/>
            <p:nvPr/>
          </p:nvSpPr>
          <p:spPr>
            <a:xfrm>
              <a:off x="24871897" y="16378685"/>
              <a:ext cx="1729103" cy="1253104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6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QoL/ psychische Belastung/ Lebensstil/ Zufriedenheit (FACIT-TS-PS)/ Umgang mit Erkrankung (CCAT)/ Partizipation (PEF-FB 9+CPS)</a:t>
              </a:r>
            </a:p>
          </p:txBody>
        </p:sp>
        <p:sp>
          <p:nvSpPr>
            <p:cNvPr id="88" name="Freihandform 87"/>
            <p:cNvSpPr/>
            <p:nvPr/>
          </p:nvSpPr>
          <p:spPr>
            <a:xfrm>
              <a:off x="23034465" y="16392108"/>
              <a:ext cx="1729103" cy="2086472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Lebensqualität (C30 + 10)/ psychische Belastung (PHQ4)/ SES + Arbeits-situation (Winkler)/ Lebensstil (Rauchen, Alkohol, BSA)/ Schmerz (BPI)/ Partizipation (CPS)</a:t>
              </a:r>
            </a:p>
          </p:txBody>
        </p:sp>
        <p:sp>
          <p:nvSpPr>
            <p:cNvPr id="89" name="Freihandform 88"/>
            <p:cNvSpPr/>
            <p:nvPr/>
          </p:nvSpPr>
          <p:spPr>
            <a:xfrm>
              <a:off x="24871897" y="17631789"/>
              <a:ext cx="1729103" cy="819947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600" kern="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Fragebögen für Subgruppen</a:t>
              </a:r>
              <a:r>
                <a:rPr lang="de-DE" sz="16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: 1. Funktionalitäten (TESS, Oxford-Scores)/ 2. Kinderwunsch</a:t>
              </a:r>
            </a:p>
          </p:txBody>
        </p:sp>
        <p:sp>
          <p:nvSpPr>
            <p:cNvPr id="90" name="Rechteck 89"/>
            <p:cNvSpPr/>
            <p:nvPr/>
          </p:nvSpPr>
          <p:spPr>
            <a:xfrm>
              <a:off x="23051131" y="18611577"/>
              <a:ext cx="5368553" cy="352626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de-DE" sz="18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mitlaufend: Basisfragen Schmerz (C30), Zufriedenheit</a:t>
              </a:r>
            </a:p>
          </p:txBody>
        </p:sp>
        <p:sp>
          <p:nvSpPr>
            <p:cNvPr id="91" name="Freihandform 90"/>
            <p:cNvSpPr/>
            <p:nvPr/>
          </p:nvSpPr>
          <p:spPr>
            <a:xfrm>
              <a:off x="26728079" y="15287863"/>
              <a:ext cx="1724937" cy="549072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algn="ctr"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t2 Follow Up (12 Monate)</a:t>
              </a:r>
            </a:p>
          </p:txBody>
        </p:sp>
        <p:sp>
          <p:nvSpPr>
            <p:cNvPr id="92" name="Freihandform 91"/>
            <p:cNvSpPr/>
            <p:nvPr/>
          </p:nvSpPr>
          <p:spPr>
            <a:xfrm>
              <a:off x="24839607" y="15287863"/>
              <a:ext cx="1727020" cy="549072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algn="ctr"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t1 Follow Up (6 Monate)</a:t>
              </a:r>
            </a:p>
          </p:txBody>
        </p:sp>
        <p:sp>
          <p:nvSpPr>
            <p:cNvPr id="93" name="Freihandform 92"/>
            <p:cNvSpPr/>
            <p:nvPr/>
          </p:nvSpPr>
          <p:spPr>
            <a:xfrm>
              <a:off x="26698914" y="16400648"/>
              <a:ext cx="1729103" cy="1469072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Lebensqualität/ psychische Belastung/ Lebensstil</a:t>
              </a:r>
            </a:p>
          </p:txBody>
        </p:sp>
        <p:sp>
          <p:nvSpPr>
            <p:cNvPr id="94" name="Freihandform 93"/>
            <p:cNvSpPr/>
            <p:nvPr/>
          </p:nvSpPr>
          <p:spPr>
            <a:xfrm>
              <a:off x="26688497" y="17850197"/>
              <a:ext cx="1728062" cy="627162"/>
            </a:xfrm>
            <a:custGeom>
              <a:avLst/>
              <a:gdLst>
                <a:gd name="connsiteX0" fmla="*/ 0 w 2020453"/>
                <a:gd name="connsiteY0" fmla="*/ 122579 h 1225788"/>
                <a:gd name="connsiteX1" fmla="*/ 122579 w 2020453"/>
                <a:gd name="connsiteY1" fmla="*/ 0 h 1225788"/>
                <a:gd name="connsiteX2" fmla="*/ 1897874 w 2020453"/>
                <a:gd name="connsiteY2" fmla="*/ 0 h 1225788"/>
                <a:gd name="connsiteX3" fmla="*/ 2020453 w 2020453"/>
                <a:gd name="connsiteY3" fmla="*/ 122579 h 1225788"/>
                <a:gd name="connsiteX4" fmla="*/ 2020453 w 2020453"/>
                <a:gd name="connsiteY4" fmla="*/ 1103209 h 1225788"/>
                <a:gd name="connsiteX5" fmla="*/ 1897874 w 2020453"/>
                <a:gd name="connsiteY5" fmla="*/ 1225788 h 1225788"/>
                <a:gd name="connsiteX6" fmla="*/ 122579 w 2020453"/>
                <a:gd name="connsiteY6" fmla="*/ 1225788 h 1225788"/>
                <a:gd name="connsiteX7" fmla="*/ 0 w 2020453"/>
                <a:gd name="connsiteY7" fmla="*/ 1103209 h 1225788"/>
                <a:gd name="connsiteX8" fmla="*/ 0 w 2020453"/>
                <a:gd name="connsiteY8" fmla="*/ 122579 h 1225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0453" h="1225788">
                  <a:moveTo>
                    <a:pt x="0" y="122579"/>
                  </a:moveTo>
                  <a:cubicBezTo>
                    <a:pt x="0" y="54880"/>
                    <a:pt x="54880" y="0"/>
                    <a:pt x="122579" y="0"/>
                  </a:cubicBezTo>
                  <a:lnTo>
                    <a:pt x="1897874" y="0"/>
                  </a:lnTo>
                  <a:cubicBezTo>
                    <a:pt x="1965573" y="0"/>
                    <a:pt x="2020453" y="54880"/>
                    <a:pt x="2020453" y="122579"/>
                  </a:cubicBezTo>
                  <a:lnTo>
                    <a:pt x="2020453" y="1103209"/>
                  </a:lnTo>
                  <a:cubicBezTo>
                    <a:pt x="2020453" y="1170908"/>
                    <a:pt x="1965573" y="1225788"/>
                    <a:pt x="1897874" y="1225788"/>
                  </a:cubicBezTo>
                  <a:lnTo>
                    <a:pt x="122579" y="1225788"/>
                  </a:lnTo>
                  <a:cubicBezTo>
                    <a:pt x="54880" y="1225788"/>
                    <a:pt x="0" y="1170908"/>
                    <a:pt x="0" y="1103209"/>
                  </a:cubicBezTo>
                  <a:lnTo>
                    <a:pt x="0" y="122579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lIns="175517" tIns="175517" rIns="175517" bIns="175517" spcCol="1270" anchor="ctr"/>
            <a:lstStyle/>
            <a:p>
              <a:pPr defTabSz="1733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800" kern="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FB für Subgruppen</a:t>
              </a:r>
              <a:r>
                <a:rPr lang="de-DE" sz="1800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: erwerbstätige Personen (WLQ)</a:t>
              </a:r>
            </a:p>
          </p:txBody>
        </p:sp>
      </p:grpSp>
      <p:grpSp>
        <p:nvGrpSpPr>
          <p:cNvPr id="98" name="Gruppieren 50"/>
          <p:cNvGrpSpPr>
            <a:grpSpLocks/>
          </p:cNvGrpSpPr>
          <p:nvPr/>
        </p:nvGrpSpPr>
        <p:grpSpPr bwMode="auto">
          <a:xfrm>
            <a:off x="14669465" y="9250131"/>
            <a:ext cx="17046448" cy="9496877"/>
            <a:chOff x="681038" y="1677035"/>
            <a:chExt cx="8166572" cy="4211944"/>
          </a:xfrm>
        </p:grpSpPr>
        <p:sp>
          <p:nvSpPr>
            <p:cNvPr id="99" name="Ellipse 98"/>
            <p:cNvSpPr/>
            <p:nvPr/>
          </p:nvSpPr>
          <p:spPr>
            <a:xfrm>
              <a:off x="681884" y="1677035"/>
              <a:ext cx="5583716" cy="2337494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kern="0" dirty="0">
                  <a:solidFill>
                    <a:prstClr val="white"/>
                  </a:solidFill>
                </a:rPr>
                <a:t>f</a:t>
              </a:r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1216729" y="1958987"/>
              <a:ext cx="2257013" cy="1236577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32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Studienzentrale – Dresden/ Mannheim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50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  <a:p>
              <a:pPr marL="257175" indent="-257175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Studienleitung*</a:t>
              </a:r>
            </a:p>
            <a:p>
              <a:pPr marL="257175" indent="-257175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Studienkoordination**</a:t>
              </a:r>
            </a:p>
            <a:p>
              <a:pPr marL="257175" indent="-257175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kooperierende Antragsteller***</a:t>
              </a: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6167895" y="1802910"/>
              <a:ext cx="2556593" cy="920040"/>
            </a:xfrm>
            <a:prstGeom prst="round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t"/>
            <a:lstStyle/>
            <a:p>
              <a:pPr>
                <a:defRPr/>
              </a:pPr>
              <a:r>
                <a:rPr lang="de-DE" sz="32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interne Qualitätssicherung</a:t>
              </a:r>
            </a:p>
            <a:p>
              <a:pPr marL="214313" indent="-214313"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Qualitäts- und Medizinisches Risikomanagement Uniklinikum Dresden# #</a:t>
              </a:r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682250" y="5411224"/>
              <a:ext cx="8165360" cy="4777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* M Schuler, J Schmitt ** M Eichler, *** G Ehninger, B Kasper, P Reichardt, M Eberlein-Gonska, M Wartenberg # BNHO: W Baumann, T Illmer; Chirurgie: P Hohenberger, R Grützmann (H Golcher); Gynäkologie: M Beckmann; Hyperthermie: L Lindner; internistische Onkologie: G Ehninger, B Kasper, P Reichardt, S Richter, D Pink; Orthopädie: KD Schaser , PU Tunn, D Andreou,; Pädiatrie: </a:t>
              </a:r>
              <a:r>
                <a:rPr lang="en-US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U Dirksen; </a:t>
              </a:r>
              <a:r>
                <a:rPr lang="de-DE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Pathologie: </a:t>
              </a:r>
              <a:r>
                <a:rPr lang="en-US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G Baretton (J Pablik), </a:t>
              </a:r>
              <a:r>
                <a:rPr lang="de-DE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E Wardelmann; Patienten: K Arndt; plastische Chirurgie: U Kneser; Psychoonkologie: B Hornemann, S Singer, L Hentschel; Radiologie: </a:t>
              </a:r>
              <a:r>
                <a:rPr lang="en-US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M Laniado, C Stroszczynski</a:t>
              </a:r>
              <a:r>
                <a:rPr lang="de-DE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 , KF Kreitner</a:t>
              </a:r>
              <a:r>
                <a:rPr lang="en-US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; </a:t>
              </a:r>
              <a:r>
                <a:rPr lang="de-DE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Strahlentherapie: M Krause (C Valentini, C Jentsch), </a:t>
              </a:r>
              <a:r>
                <a:rPr lang="de-DE" sz="1600" baseline="30000" dirty="0">
                  <a:solidFill>
                    <a:prstClr val="black"/>
                  </a:solidFill>
                  <a:cs typeface="Arial" panose="020B0604020202020204" pitchFamily="34" charset="0"/>
                </a:rPr>
                <a:t># # </a:t>
              </a:r>
              <a:r>
                <a:rPr lang="de-DE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M Eberlein-Gonska (Stand 27.09.2017)</a:t>
              </a:r>
              <a:r>
                <a:rPr lang="de-DE" sz="1600" dirty="0">
                  <a:solidFill>
                    <a:prstClr val="white"/>
                  </a:solidFill>
                  <a:cs typeface="Arial" panose="020B0604020202020204" pitchFamily="34" charset="0"/>
                </a:rPr>
                <a:t>+ </a:t>
              </a:r>
              <a:r>
                <a:rPr lang="de-DE" sz="1600" dirty="0">
                  <a:solidFill>
                    <a:prstClr val="white"/>
                  </a:solidFill>
                </a:rPr>
                <a:t>Psychoonkologie</a:t>
              </a:r>
              <a:r>
                <a:rPr lang="de-DE" sz="900" dirty="0">
                  <a:solidFill>
                    <a:prstClr val="white"/>
                  </a:solidFill>
                </a:rPr>
                <a:t>, + niedergelassene Ärzte, + diagnostische Radiologie?</a:t>
              </a:r>
            </a:p>
          </p:txBody>
        </p:sp>
        <p:sp>
          <p:nvSpPr>
            <p:cNvPr id="104" name="Rechteck 103"/>
            <p:cNvSpPr/>
            <p:nvPr/>
          </p:nvSpPr>
          <p:spPr>
            <a:xfrm>
              <a:off x="3761475" y="2206506"/>
              <a:ext cx="2286632" cy="1469317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3200" kern="0" dirty="0" smtClean="0">
                  <a:solidFill>
                    <a:prstClr val="white"/>
                  </a:solidFill>
                  <a:cs typeface="Arial" panose="020B0604020202020204" pitchFamily="34" charset="0"/>
                </a:rPr>
                <a:t>Expertenbeirat</a:t>
              </a:r>
              <a:r>
                <a:rPr lang="de-DE" sz="32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/ assoziierte Netzwerkpartner</a:t>
              </a:r>
            </a:p>
            <a:p>
              <a:pPr marL="214313" indent="-214313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 smtClean="0">
                  <a:solidFill>
                    <a:prstClr val="white"/>
                  </a:solidFill>
                  <a:cs typeface="Arial" panose="020B0604020202020204" pitchFamily="34" charset="0"/>
                </a:rPr>
                <a:t>nationale </a:t>
              </a: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und lokale Vertreter der relevanten Fachrichtungen, von Fachgesellschaften und Patientenorganisation</a:t>
              </a:r>
              <a:r>
                <a:rPr lang="de-DE" sz="2400" kern="0" baseline="30000" dirty="0">
                  <a:solidFill>
                    <a:prstClr val="white"/>
                  </a:solidFill>
                  <a:cs typeface="Arial" panose="020B0604020202020204" pitchFamily="34" charset="0"/>
                </a:rPr>
                <a:t>#</a:t>
              </a:r>
              <a:endParaRPr lang="de-DE" sz="240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5" name="Rechteck 104"/>
            <p:cNvSpPr/>
            <p:nvPr/>
          </p:nvSpPr>
          <p:spPr>
            <a:xfrm>
              <a:off x="681038" y="4287175"/>
              <a:ext cx="8145405" cy="983372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32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rekrutierende Studienzentren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00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  <a:p>
              <a:pPr marL="214313" indent="-214313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Sarkomzentren und Universitätskliniken</a:t>
              </a:r>
            </a:p>
            <a:p>
              <a:pPr marL="214313" indent="-214313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Krankenhäuser und niedergelassene Ärzte</a:t>
              </a:r>
            </a:p>
            <a:p>
              <a:pPr marL="214313" indent="-214313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de-DE" sz="24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Zuweiser an Sarkomzentren und Universitätskliniken</a:t>
              </a:r>
            </a:p>
            <a:p>
              <a:pPr marL="214313" indent="-214313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de-DE" sz="105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06" name="Rechteck 105"/>
          <p:cNvSpPr/>
          <p:nvPr/>
        </p:nvSpPr>
        <p:spPr>
          <a:xfrm>
            <a:off x="14545840" y="8101720"/>
            <a:ext cx="17335927" cy="759001"/>
          </a:xfrm>
          <a:prstGeom prst="rect">
            <a:avLst/>
          </a:prstGeom>
          <a:solidFill>
            <a:srgbClr val="006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198" tIns="41600" rIns="83198" bIns="41600" rtlCol="0" anchor="ctr"/>
          <a:lstStyle/>
          <a:p>
            <a:pPr algn="ctr"/>
            <a:r>
              <a:rPr lang="de-DE" sz="3600" b="1" cap="all" dirty="0" smtClean="0">
                <a:cs typeface="Arial" pitchFamily="34" charset="0"/>
              </a:rPr>
              <a:t>Sarkomnetzwerk prosa</a:t>
            </a:r>
            <a:endParaRPr lang="de-DE" sz="3600" b="1" cap="all" dirty="0">
              <a:cs typeface="Arial" pitchFamily="34" charset="0"/>
            </a:endParaRPr>
          </a:p>
        </p:txBody>
      </p:sp>
      <p:sp>
        <p:nvSpPr>
          <p:cNvPr id="109" name="Rechteck 108"/>
          <p:cNvSpPr/>
          <p:nvPr/>
        </p:nvSpPr>
        <p:spPr>
          <a:xfrm>
            <a:off x="14545838" y="19523311"/>
            <a:ext cx="17331876" cy="629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>
                <a:cs typeface="Arial" panose="020B0604020202020204" pitchFamily="34" charset="0"/>
              </a:rPr>
              <a:t>Studienablauf</a:t>
            </a:r>
          </a:p>
          <a:p>
            <a:pPr lvl="0"/>
            <a:r>
              <a:rPr lang="de-DE" dirty="0">
                <a:cs typeface="Arial" panose="020B0604020202020204" pitchFamily="34" charset="0"/>
              </a:rPr>
              <a:t>Kohortenstudie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95285722"/>
              </p:ext>
            </p:extLst>
          </p:nvPr>
        </p:nvGraphicFramePr>
        <p:xfrm>
          <a:off x="14945184" y="20367660"/>
          <a:ext cx="16513731" cy="6140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494053636"/>
              </p:ext>
            </p:extLst>
          </p:nvPr>
        </p:nvGraphicFramePr>
        <p:xfrm>
          <a:off x="15631156" y="20046929"/>
          <a:ext cx="15085151" cy="1277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206696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856</Words>
  <Application>Microsoft Office PowerPoint</Application>
  <PresentationFormat>Benutzerdefiniert</PresentationFormat>
  <Paragraphs>95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Uniklinik Dresden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Lehmann, Gina</dc:creator>
  <cp:lastModifiedBy>Eichler, Martin</cp:lastModifiedBy>
  <cp:revision>44</cp:revision>
  <cp:lastPrinted>2017-03-13T06:31:13Z</cp:lastPrinted>
  <dcterms:created xsi:type="dcterms:W3CDTF">2017-03-10T12:28:10Z</dcterms:created>
  <dcterms:modified xsi:type="dcterms:W3CDTF">2018-03-14T07:13:04Z</dcterms:modified>
</cp:coreProperties>
</file>